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7" r:id="rId5"/>
    <p:sldId id="259" r:id="rId6"/>
    <p:sldId id="260" r:id="rId7"/>
    <p:sldId id="261" r:id="rId8"/>
    <p:sldId id="262" r:id="rId9"/>
    <p:sldId id="263" r:id="rId10"/>
    <p:sldId id="266"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ff Harris" userId="24f1071488f2b19e" providerId="LiveId" clId="{25FA2E56-A542-4F98-97EA-D28E7ADC682D}"/>
    <pc:docChg chg="custSel modSld">
      <pc:chgData name="Geoff Harris" userId="24f1071488f2b19e" providerId="LiveId" clId="{25FA2E56-A542-4F98-97EA-D28E7ADC682D}" dt="2021-01-11T09:07:21.188" v="160" actId="20577"/>
      <pc:docMkLst>
        <pc:docMk/>
      </pc:docMkLst>
      <pc:sldChg chg="modSp">
        <pc:chgData name="Geoff Harris" userId="24f1071488f2b19e" providerId="LiveId" clId="{25FA2E56-A542-4F98-97EA-D28E7ADC682D}" dt="2021-01-11T09:06:07.435" v="153" actId="20577"/>
        <pc:sldMkLst>
          <pc:docMk/>
          <pc:sldMk cId="1085286088" sldId="256"/>
        </pc:sldMkLst>
        <pc:spChg chg="mod">
          <ac:chgData name="Geoff Harris" userId="24f1071488f2b19e" providerId="LiveId" clId="{25FA2E56-A542-4F98-97EA-D28E7ADC682D}" dt="2021-01-11T09:06:07.435" v="153" actId="20577"/>
          <ac:spMkLst>
            <pc:docMk/>
            <pc:sldMk cId="1085286088" sldId="256"/>
            <ac:spMk id="3" creationId="{DA464D27-CBCF-45FE-855D-811E5F7FF4CC}"/>
          </ac:spMkLst>
        </pc:spChg>
      </pc:sldChg>
      <pc:sldChg chg="modSp">
        <pc:chgData name="Geoff Harris" userId="24f1071488f2b19e" providerId="LiveId" clId="{25FA2E56-A542-4F98-97EA-D28E7ADC682D}" dt="2021-01-11T09:07:21.188" v="160" actId="20577"/>
        <pc:sldMkLst>
          <pc:docMk/>
          <pc:sldMk cId="2971517823" sldId="264"/>
        </pc:sldMkLst>
        <pc:spChg chg="mod">
          <ac:chgData name="Geoff Harris" userId="24f1071488f2b19e" providerId="LiveId" clId="{25FA2E56-A542-4F98-97EA-D28E7ADC682D}" dt="2021-01-11T09:07:21.188" v="160" actId="20577"/>
          <ac:spMkLst>
            <pc:docMk/>
            <pc:sldMk cId="2971517823" sldId="264"/>
            <ac:spMk id="2" creationId="{B5CA7AA2-DC6C-4906-B649-39DF1EF2C40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ADC393-C16F-4406-98B6-10AF7C98CEB3}" type="datetimeFigureOut">
              <a:rPr lang="en-ZA" smtClean="0"/>
              <a:t>2021/01/11</a:t>
            </a:fld>
            <a:endParaRPr lang="en-ZA"/>
          </a:p>
        </p:txBody>
      </p:sp>
      <p:sp>
        <p:nvSpPr>
          <p:cNvPr id="5" name="Footer Placeholder 4"/>
          <p:cNvSpPr>
            <a:spLocks noGrp="1"/>
          </p:cNvSpPr>
          <p:nvPr>
            <p:ph type="ftr" sz="quarter" idx="11"/>
          </p:nvPr>
        </p:nvSpPr>
        <p:spPr>
          <a:xfrm>
            <a:off x="2416500" y="329307"/>
            <a:ext cx="4973915" cy="309201"/>
          </a:xfrm>
        </p:spPr>
        <p:txBody>
          <a:bodyPr/>
          <a:lstStyle/>
          <a:p>
            <a:endParaRPr lang="en-ZA"/>
          </a:p>
        </p:txBody>
      </p:sp>
      <p:sp>
        <p:nvSpPr>
          <p:cNvPr id="6" name="Slide Number Placeholder 5"/>
          <p:cNvSpPr>
            <a:spLocks noGrp="1"/>
          </p:cNvSpPr>
          <p:nvPr>
            <p:ph type="sldNum" sz="quarter" idx="12"/>
          </p:nvPr>
        </p:nvSpPr>
        <p:spPr>
          <a:xfrm>
            <a:off x="1437664" y="798973"/>
            <a:ext cx="811019" cy="503578"/>
          </a:xfrm>
        </p:spPr>
        <p:txBody>
          <a:bodyPr/>
          <a:lstStyle/>
          <a:p>
            <a:fld id="{AF175650-5449-4E8C-BFF7-E30A915393C3}" type="slidenum">
              <a:rPr lang="en-ZA" smtClean="0"/>
              <a:t>‹#›</a:t>
            </a:fld>
            <a:endParaRPr lang="en-ZA"/>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5742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ADC393-C16F-4406-98B6-10AF7C98CEB3}" type="datetimeFigureOut">
              <a:rPr lang="en-ZA" smtClean="0"/>
              <a:t>2021/01/11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F175650-5449-4E8C-BFF7-E30A915393C3}" type="slidenum">
              <a:rPr lang="en-ZA" smtClean="0"/>
              <a:t>‹#›</a:t>
            </a:fld>
            <a:endParaRPr lang="en-ZA"/>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4393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ADC393-C16F-4406-98B6-10AF7C98CEB3}" type="datetimeFigureOut">
              <a:rPr lang="en-ZA" smtClean="0"/>
              <a:t>2021/01/11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F175650-5449-4E8C-BFF7-E30A915393C3}" type="slidenum">
              <a:rPr lang="en-ZA" smtClean="0"/>
              <a:t>‹#›</a:t>
            </a:fld>
            <a:endParaRPr lang="en-ZA"/>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05318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ADC393-C16F-4406-98B6-10AF7C98CEB3}" type="datetimeFigureOut">
              <a:rPr lang="en-ZA" smtClean="0"/>
              <a:t>2021/01/11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F175650-5449-4E8C-BFF7-E30A915393C3}" type="slidenum">
              <a:rPr lang="en-ZA" smtClean="0"/>
              <a:t>‹#›</a:t>
            </a:fld>
            <a:endParaRPr lang="en-ZA"/>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5988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ADC393-C16F-4406-98B6-10AF7C98CEB3}" type="datetimeFigureOut">
              <a:rPr lang="en-ZA" smtClean="0"/>
              <a:t>2021/01/11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F175650-5449-4E8C-BFF7-E30A915393C3}" type="slidenum">
              <a:rPr lang="en-ZA" smtClean="0"/>
              <a:t>‹#›</a:t>
            </a:fld>
            <a:endParaRPr lang="en-ZA"/>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00031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ADC393-C16F-4406-98B6-10AF7C98CEB3}" type="datetimeFigureOut">
              <a:rPr lang="en-ZA" smtClean="0"/>
              <a:t>2021/01/11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AF175650-5449-4E8C-BFF7-E30A915393C3}" type="slidenum">
              <a:rPr lang="en-ZA" smtClean="0"/>
              <a:t>‹#›</a:t>
            </a:fld>
            <a:endParaRPr lang="en-ZA"/>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0774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ADC393-C16F-4406-98B6-10AF7C98CEB3}" type="datetimeFigureOut">
              <a:rPr lang="en-ZA" smtClean="0"/>
              <a:t>2021/01/11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AF175650-5449-4E8C-BFF7-E30A915393C3}" type="slidenum">
              <a:rPr lang="en-ZA" smtClean="0"/>
              <a:t>‹#›</a:t>
            </a:fld>
            <a:endParaRPr lang="en-ZA"/>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67283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ADC393-C16F-4406-98B6-10AF7C98CEB3}" type="datetimeFigureOut">
              <a:rPr lang="en-ZA" smtClean="0"/>
              <a:t>2021/01/11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AF175650-5449-4E8C-BFF7-E30A915393C3}" type="slidenum">
              <a:rPr lang="en-ZA" smtClean="0"/>
              <a:t>‹#›</a:t>
            </a:fld>
            <a:endParaRPr lang="en-ZA"/>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30047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DC393-C16F-4406-98B6-10AF7C98CEB3}" type="datetimeFigureOut">
              <a:rPr lang="en-ZA" smtClean="0"/>
              <a:t>2021/01/11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AF175650-5449-4E8C-BFF7-E30A915393C3}" type="slidenum">
              <a:rPr lang="en-ZA" smtClean="0"/>
              <a:t>‹#›</a:t>
            </a:fld>
            <a:endParaRPr lang="en-ZA"/>
          </a:p>
        </p:txBody>
      </p:sp>
    </p:spTree>
    <p:extLst>
      <p:ext uri="{BB962C8B-B14F-4D97-AF65-F5344CB8AC3E}">
        <p14:creationId xmlns:p14="http://schemas.microsoft.com/office/powerpoint/2010/main" val="2037224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ADC393-C16F-4406-98B6-10AF7C98CEB3}" type="datetimeFigureOut">
              <a:rPr lang="en-ZA" smtClean="0"/>
              <a:t>2021/01/11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AF175650-5449-4E8C-BFF7-E30A915393C3}" type="slidenum">
              <a:rPr lang="en-ZA" smtClean="0"/>
              <a:t>‹#›</a:t>
            </a:fld>
            <a:endParaRPr lang="en-ZA"/>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56908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FADC393-C16F-4406-98B6-10AF7C98CEB3}" type="datetimeFigureOut">
              <a:rPr lang="en-ZA" smtClean="0"/>
              <a:t>2021/01/11</a:t>
            </a:fld>
            <a:endParaRPr lang="en-ZA"/>
          </a:p>
        </p:txBody>
      </p:sp>
      <p:sp>
        <p:nvSpPr>
          <p:cNvPr id="6" name="Footer Placeholder 5"/>
          <p:cNvSpPr>
            <a:spLocks noGrp="1"/>
          </p:cNvSpPr>
          <p:nvPr>
            <p:ph type="ftr" sz="quarter" idx="11"/>
          </p:nvPr>
        </p:nvSpPr>
        <p:spPr>
          <a:xfrm>
            <a:off x="1447382" y="318640"/>
            <a:ext cx="5541004" cy="320931"/>
          </a:xfrm>
        </p:spPr>
        <p:txBody>
          <a:bodyPr/>
          <a:lstStyle/>
          <a:p>
            <a:endParaRPr lang="en-ZA"/>
          </a:p>
        </p:txBody>
      </p:sp>
      <p:sp>
        <p:nvSpPr>
          <p:cNvPr id="7" name="Slide Number Placeholder 6"/>
          <p:cNvSpPr>
            <a:spLocks noGrp="1"/>
          </p:cNvSpPr>
          <p:nvPr>
            <p:ph type="sldNum" sz="quarter" idx="12"/>
          </p:nvPr>
        </p:nvSpPr>
        <p:spPr/>
        <p:txBody>
          <a:bodyPr/>
          <a:lstStyle/>
          <a:p>
            <a:fld id="{AF175650-5449-4E8C-BFF7-E30A915393C3}" type="slidenum">
              <a:rPr lang="en-ZA" smtClean="0"/>
              <a:t>‹#›</a:t>
            </a:fld>
            <a:endParaRPr lang="en-ZA"/>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7515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FADC393-C16F-4406-98B6-10AF7C98CEB3}" type="datetimeFigureOut">
              <a:rPr lang="en-ZA" smtClean="0"/>
              <a:t>2021/01/11</a:t>
            </a:fld>
            <a:endParaRPr lang="en-Z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F175650-5449-4E8C-BFF7-E30A915393C3}" type="slidenum">
              <a:rPr lang="en-ZA" smtClean="0"/>
              <a:t>‹#›</a:t>
            </a:fld>
            <a:endParaRPr lang="en-Z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28855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1CB12-CDA8-4E1B-807F-F6774CE74D6B}"/>
              </a:ext>
            </a:extLst>
          </p:cNvPr>
          <p:cNvSpPr>
            <a:spLocks noGrp="1"/>
          </p:cNvSpPr>
          <p:nvPr>
            <p:ph type="ctrTitle"/>
          </p:nvPr>
        </p:nvSpPr>
        <p:spPr/>
        <p:txBody>
          <a:bodyPr>
            <a:normAutofit fontScale="90000"/>
          </a:bodyPr>
          <a:lstStyle/>
          <a:p>
            <a:r>
              <a:rPr lang="en-GB" dirty="0"/>
              <a:t>Tackling corruption via restorative justice</a:t>
            </a:r>
            <a:endParaRPr lang="en-ZA" dirty="0"/>
          </a:p>
        </p:txBody>
      </p:sp>
      <p:sp>
        <p:nvSpPr>
          <p:cNvPr id="3" name="Subtitle 2">
            <a:extLst>
              <a:ext uri="{FF2B5EF4-FFF2-40B4-BE49-F238E27FC236}">
                <a16:creationId xmlns:a16="http://schemas.microsoft.com/office/drawing/2014/main" id="{DA464D27-CBCF-45FE-855D-811E5F7FF4CC}"/>
              </a:ext>
            </a:extLst>
          </p:cNvPr>
          <p:cNvSpPr>
            <a:spLocks noGrp="1"/>
          </p:cNvSpPr>
          <p:nvPr>
            <p:ph type="subTitle" idx="1"/>
          </p:nvPr>
        </p:nvSpPr>
        <p:spPr/>
        <p:txBody>
          <a:bodyPr>
            <a:normAutofit fontScale="25000" lnSpcReduction="20000"/>
          </a:bodyPr>
          <a:lstStyle/>
          <a:p>
            <a:r>
              <a:rPr lang="en-GB" sz="6200" dirty="0"/>
              <a:t>Geoff Harris, Durban University of Technology, South Africa</a:t>
            </a:r>
          </a:p>
          <a:p>
            <a:r>
              <a:rPr lang="en-ZA" sz="6200" dirty="0"/>
              <a:t>geoffreyh@dut.ac.za</a:t>
            </a:r>
          </a:p>
          <a:p>
            <a:r>
              <a:rPr lang="en-GB" sz="6200" dirty="0"/>
              <a:t>Jean de Dieu Basabose, University of Waterloo, Canada</a:t>
            </a:r>
            <a:endParaRPr lang="en-ZA" sz="6200" dirty="0"/>
          </a:p>
          <a:p>
            <a:r>
              <a:rPr lang="en-GB" sz="6200" dirty="0"/>
              <a:t>Noel Kansiime, Bishop Stuart University, Uganda</a:t>
            </a:r>
          </a:p>
          <a:p>
            <a:r>
              <a:rPr lang="en-GB" sz="6200" dirty="0"/>
              <a:t>Presented at the 28</a:t>
            </a:r>
            <a:r>
              <a:rPr lang="en-GB" sz="6200" baseline="30000" dirty="0"/>
              <a:t>th</a:t>
            </a:r>
            <a:r>
              <a:rPr lang="en-GB" sz="6200" dirty="0"/>
              <a:t> international peace research association biennial conference, Nairobi, 11-15 January, 2021</a:t>
            </a:r>
            <a:endParaRPr lang="en-ZA" sz="6200" dirty="0"/>
          </a:p>
          <a:p>
            <a:endParaRPr lang="en-ZA" dirty="0"/>
          </a:p>
        </p:txBody>
      </p:sp>
    </p:spTree>
    <p:extLst>
      <p:ext uri="{BB962C8B-B14F-4D97-AF65-F5344CB8AC3E}">
        <p14:creationId xmlns:p14="http://schemas.microsoft.com/office/powerpoint/2010/main" val="1085286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12C95-6E57-49A4-B7C5-54CE6D6BF58E}"/>
              </a:ext>
            </a:extLst>
          </p:cNvPr>
          <p:cNvSpPr>
            <a:spLocks noGrp="1"/>
          </p:cNvSpPr>
          <p:nvPr>
            <p:ph type="title"/>
          </p:nvPr>
        </p:nvSpPr>
        <p:spPr/>
        <p:txBody>
          <a:bodyPr>
            <a:normAutofit fontScale="90000"/>
          </a:bodyPr>
          <a:lstStyle/>
          <a:p>
            <a:pPr lvl="0"/>
            <a:br>
              <a:rPr lang="en-GB" dirty="0"/>
            </a:br>
            <a:r>
              <a:rPr lang="en-GB" dirty="0"/>
              <a:t>Outcomes of the TRC</a:t>
            </a:r>
            <a:br>
              <a:rPr lang="en-GB" dirty="0"/>
            </a:br>
            <a:br>
              <a:rPr lang="en-GB" dirty="0"/>
            </a:br>
            <a:r>
              <a:rPr lang="en-GB" sz="2200" dirty="0"/>
              <a:t>A good deal of truth </a:t>
            </a:r>
            <a:br>
              <a:rPr lang="en-GB" sz="2200" dirty="0"/>
            </a:br>
            <a:br>
              <a:rPr lang="en-ZA" sz="2200" dirty="0"/>
            </a:br>
            <a:r>
              <a:rPr lang="en-GB" sz="2200" dirty="0"/>
              <a:t>Some forgiveness</a:t>
            </a:r>
            <a:br>
              <a:rPr lang="en-GB" sz="2200" dirty="0"/>
            </a:br>
            <a:br>
              <a:rPr lang="en-ZA" sz="2200" dirty="0"/>
            </a:br>
            <a:r>
              <a:rPr lang="en-GB" sz="2200" dirty="0"/>
              <a:t>Little reconciliation, which is hindered by continued extreme economic inequality</a:t>
            </a:r>
            <a:br>
              <a:rPr lang="en-ZA" sz="2200" dirty="0"/>
            </a:br>
            <a:br>
              <a:rPr lang="en-ZA" sz="2200" dirty="0"/>
            </a:br>
            <a:r>
              <a:rPr lang="en-ZA" sz="2200" dirty="0"/>
              <a:t>Limited follow up by the government </a:t>
            </a:r>
            <a:br>
              <a:rPr lang="en-ZA" sz="2200" dirty="0"/>
            </a:br>
            <a:br>
              <a:rPr lang="en-ZA" sz="2200" dirty="0"/>
            </a:br>
            <a:r>
              <a:rPr lang="en-ZA" sz="2200" dirty="0"/>
              <a:t>	- Little- and much delayed - by way of reparations (which had been recommended for some 18 000 individuals) </a:t>
            </a:r>
            <a:br>
              <a:rPr lang="en-ZA" sz="2200" dirty="0"/>
            </a:br>
            <a:br>
              <a:rPr lang="en-ZA" sz="2200" dirty="0"/>
            </a:br>
            <a:r>
              <a:rPr lang="en-ZA" sz="2200" dirty="0"/>
              <a:t>	- No prosecution of those not granted amnesty (recommended for some 300 individuals)</a:t>
            </a:r>
            <a:br>
              <a:rPr lang="en-ZA" sz="2200" dirty="0"/>
            </a:br>
            <a:endParaRPr lang="en-ZA" sz="2200" dirty="0"/>
          </a:p>
        </p:txBody>
      </p:sp>
    </p:spTree>
    <p:extLst>
      <p:ext uri="{BB962C8B-B14F-4D97-AF65-F5344CB8AC3E}">
        <p14:creationId xmlns:p14="http://schemas.microsoft.com/office/powerpoint/2010/main" val="2786507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A7AA2-DC6C-4906-B649-39DF1EF2C405}"/>
              </a:ext>
            </a:extLst>
          </p:cNvPr>
          <p:cNvSpPr>
            <a:spLocks noGrp="1"/>
          </p:cNvSpPr>
          <p:nvPr>
            <p:ph type="title"/>
          </p:nvPr>
        </p:nvSpPr>
        <p:spPr>
          <a:xfrm>
            <a:off x="861391" y="304801"/>
            <a:ext cx="10492409" cy="1385888"/>
          </a:xfrm>
        </p:spPr>
        <p:txBody>
          <a:bodyPr>
            <a:normAutofit fontScale="90000"/>
          </a:bodyPr>
          <a:lstStyle/>
          <a:p>
            <a:r>
              <a:rPr lang="en-ZA" dirty="0"/>
              <a:t>Could a restorative justice approach be applied to corruption?</a:t>
            </a:r>
            <a:br>
              <a:rPr lang="en-ZA" dirty="0"/>
            </a:br>
            <a:r>
              <a:rPr lang="en-ZA" dirty="0"/>
              <a:t> </a:t>
            </a:r>
            <a:r>
              <a:rPr lang="en-ZA" sz="2200" dirty="0"/>
              <a:t>(few truth commissions have investigated economic crimes)</a:t>
            </a:r>
            <a:br>
              <a:rPr lang="en-ZA" dirty="0"/>
            </a:br>
            <a:br>
              <a:rPr lang="en-ZA" dirty="0"/>
            </a:br>
            <a:br>
              <a:rPr lang="en-ZA" dirty="0"/>
            </a:br>
            <a:r>
              <a:rPr lang="en-ZA" sz="2200" dirty="0"/>
              <a:t>Why might someone come clean about their involvement in corruption?</a:t>
            </a:r>
            <a:br>
              <a:rPr lang="en-ZA" dirty="0"/>
            </a:br>
            <a:r>
              <a:rPr lang="en-ZA" dirty="0"/>
              <a:t>	</a:t>
            </a:r>
            <a:r>
              <a:rPr lang="en-ZA" sz="2200" dirty="0"/>
              <a:t>Conscience (the </a:t>
            </a:r>
            <a:r>
              <a:rPr lang="en-ZA" sz="2200" dirty="0" err="1"/>
              <a:t>Zaccheus</a:t>
            </a:r>
            <a:r>
              <a:rPr lang="en-ZA" sz="2200" dirty="0"/>
              <a:t> factor, LUKE 19)</a:t>
            </a:r>
            <a:br>
              <a:rPr lang="en-ZA" sz="2200" dirty="0"/>
            </a:br>
            <a:br>
              <a:rPr lang="en-ZA" sz="2200" dirty="0"/>
            </a:br>
            <a:r>
              <a:rPr lang="en-ZA" sz="2200" dirty="0"/>
              <a:t>	</a:t>
            </a:r>
            <a:r>
              <a:rPr lang="en-ZA" sz="2200"/>
              <a:t>HOPE for </a:t>
            </a:r>
            <a:r>
              <a:rPr lang="en-ZA" sz="2200" dirty="0"/>
              <a:t>Lesser penalties THAN IF CONVICTED under a retributive approach</a:t>
            </a:r>
            <a:br>
              <a:rPr lang="en-ZA" sz="2200" dirty="0"/>
            </a:br>
            <a:br>
              <a:rPr lang="en-ZA" sz="2200" dirty="0"/>
            </a:br>
            <a:r>
              <a:rPr lang="en-ZA" sz="2200" dirty="0"/>
              <a:t>Some particular benefits:</a:t>
            </a:r>
            <a:br>
              <a:rPr lang="en-ZA" sz="2200" dirty="0"/>
            </a:br>
            <a:br>
              <a:rPr lang="en-ZA" sz="2200" dirty="0"/>
            </a:br>
            <a:r>
              <a:rPr lang="en-ZA" sz="2200" dirty="0"/>
              <a:t>	Potential to get some of the money back</a:t>
            </a:r>
            <a:br>
              <a:rPr lang="en-ZA" sz="2200" dirty="0"/>
            </a:br>
            <a:br>
              <a:rPr lang="en-ZA" sz="2200" dirty="0"/>
            </a:br>
            <a:r>
              <a:rPr lang="en-ZA" sz="2200" dirty="0"/>
              <a:t>	Potential </a:t>
            </a:r>
            <a:r>
              <a:rPr lang="en-ZA" sz="2200"/>
              <a:t>to compensate victims</a:t>
            </a:r>
            <a:br>
              <a:rPr lang="en-ZA" sz="2200" dirty="0"/>
            </a:br>
            <a:br>
              <a:rPr lang="en-ZA" sz="2200" dirty="0"/>
            </a:br>
            <a:r>
              <a:rPr lang="en-ZA" sz="2200" dirty="0"/>
              <a:t>	Potential to build social harmony</a:t>
            </a:r>
            <a:br>
              <a:rPr lang="en-ZA" sz="2200" dirty="0"/>
            </a:br>
            <a:br>
              <a:rPr lang="en-ZA" sz="2200" dirty="0"/>
            </a:br>
            <a:endParaRPr lang="en-ZA" sz="2200" dirty="0"/>
          </a:p>
        </p:txBody>
      </p:sp>
    </p:spTree>
    <p:extLst>
      <p:ext uri="{BB962C8B-B14F-4D97-AF65-F5344CB8AC3E}">
        <p14:creationId xmlns:p14="http://schemas.microsoft.com/office/powerpoint/2010/main" val="2971517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ADF7C-C831-4C7D-9FE5-DB1A60B6C9C1}"/>
              </a:ext>
            </a:extLst>
          </p:cNvPr>
          <p:cNvSpPr>
            <a:spLocks noGrp="1"/>
          </p:cNvSpPr>
          <p:nvPr>
            <p:ph type="title"/>
          </p:nvPr>
        </p:nvSpPr>
        <p:spPr/>
        <p:txBody>
          <a:bodyPr>
            <a:normAutofit fontScale="90000"/>
          </a:bodyPr>
          <a:lstStyle/>
          <a:p>
            <a:br>
              <a:rPr lang="en-GB" dirty="0"/>
            </a:br>
            <a:r>
              <a:rPr lang="en-ZA" dirty="0"/>
              <a:t>How could it be organised?</a:t>
            </a:r>
            <a:br>
              <a:rPr lang="en-ZA" dirty="0"/>
            </a:br>
            <a:br>
              <a:rPr lang="en-ZA" dirty="0"/>
            </a:br>
            <a:br>
              <a:rPr lang="en-ZA" dirty="0"/>
            </a:br>
            <a:r>
              <a:rPr lang="en-ZA" sz="2200" dirty="0"/>
              <a:t>What type of institution (a CTRC) would be needed to handle cases of corruption and what relationship would it have with the criminal justice system?</a:t>
            </a:r>
            <a:br>
              <a:rPr lang="en-ZA" sz="2200" dirty="0"/>
            </a:br>
            <a:br>
              <a:rPr lang="en-ZA" sz="2200" dirty="0"/>
            </a:br>
            <a:r>
              <a:rPr lang="en-ZA" sz="2200" dirty="0"/>
              <a:t>What would telling the truth to a CTRC mean?</a:t>
            </a:r>
            <a:br>
              <a:rPr lang="en-ZA" sz="2200" dirty="0"/>
            </a:br>
            <a:br>
              <a:rPr lang="en-ZA" sz="2200" dirty="0"/>
            </a:br>
            <a:r>
              <a:rPr lang="en-ZA" sz="2200" dirty="0"/>
              <a:t>What would be the nature and extent of reparations required?</a:t>
            </a:r>
            <a:br>
              <a:rPr lang="en-ZA" sz="2200" dirty="0"/>
            </a:br>
            <a:br>
              <a:rPr lang="en-ZA" sz="2200" dirty="0"/>
            </a:br>
            <a:r>
              <a:rPr lang="en-ZA" sz="2200" dirty="0"/>
              <a:t>What other penalties might be imposed on perpetrators? </a:t>
            </a:r>
            <a:br>
              <a:rPr lang="en-ZA" sz="2200" dirty="0"/>
            </a:br>
            <a:br>
              <a:rPr lang="en-ZA" sz="2200" dirty="0"/>
            </a:br>
            <a:r>
              <a:rPr lang="en-ZA" sz="2200" dirty="0"/>
              <a:t>What would be the implications for victims? </a:t>
            </a:r>
          </a:p>
        </p:txBody>
      </p:sp>
    </p:spTree>
    <p:extLst>
      <p:ext uri="{BB962C8B-B14F-4D97-AF65-F5344CB8AC3E}">
        <p14:creationId xmlns:p14="http://schemas.microsoft.com/office/powerpoint/2010/main" val="1152471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29C63-28A4-475B-9B50-689E2C946638}"/>
              </a:ext>
            </a:extLst>
          </p:cNvPr>
          <p:cNvSpPr>
            <a:spLocks noGrp="1"/>
          </p:cNvSpPr>
          <p:nvPr>
            <p:ph type="title"/>
          </p:nvPr>
        </p:nvSpPr>
        <p:spPr>
          <a:xfrm>
            <a:off x="1126434" y="365126"/>
            <a:ext cx="10227365" cy="1264892"/>
          </a:xfrm>
        </p:spPr>
        <p:txBody>
          <a:bodyPr>
            <a:normAutofit fontScale="90000"/>
          </a:bodyPr>
          <a:lstStyle/>
          <a:p>
            <a:r>
              <a:rPr lang="en-GB" dirty="0"/>
              <a:t>Corruption </a:t>
            </a:r>
            <a:r>
              <a:rPr lang="en-GB" sz="2200" dirty="0"/>
              <a:t>is ‘the abuse of entrusted power for private gain’</a:t>
            </a:r>
            <a:br>
              <a:rPr lang="en-GB" sz="2200" dirty="0"/>
            </a:br>
            <a:br>
              <a:rPr lang="en-GB" dirty="0"/>
            </a:br>
            <a:r>
              <a:rPr lang="en-GB" dirty="0"/>
              <a:t>Why is corruption a bad thing?</a:t>
            </a:r>
            <a:br>
              <a:rPr lang="en-GB" dirty="0"/>
            </a:br>
            <a:br>
              <a:rPr lang="en-GB" dirty="0"/>
            </a:br>
            <a:r>
              <a:rPr lang="en-ZA" sz="2200" dirty="0"/>
              <a:t>Reduced economic efficiency. </a:t>
            </a:r>
            <a:br>
              <a:rPr lang="en-ZA" sz="2200" dirty="0"/>
            </a:br>
            <a:br>
              <a:rPr lang="en-ZA" sz="2200" dirty="0"/>
            </a:br>
            <a:r>
              <a:rPr lang="en-ZA" sz="2200" dirty="0"/>
              <a:t>Reduced willingness to invest or lend</a:t>
            </a:r>
            <a:br>
              <a:rPr lang="en-ZA" sz="2200" dirty="0"/>
            </a:br>
            <a:br>
              <a:rPr lang="en-ZA" sz="2200" dirty="0"/>
            </a:br>
            <a:r>
              <a:rPr lang="en-ZA" sz="2200" dirty="0"/>
              <a:t>Slackness in the public sector</a:t>
            </a:r>
            <a:br>
              <a:rPr lang="en-ZA" sz="2200" dirty="0"/>
            </a:br>
            <a:br>
              <a:rPr lang="en-ZA" sz="2200" dirty="0"/>
            </a:br>
            <a:r>
              <a:rPr lang="en-ZA" sz="2200" dirty="0"/>
              <a:t>Greater economic inequality</a:t>
            </a:r>
            <a:br>
              <a:rPr lang="en-ZA" sz="2200" dirty="0"/>
            </a:br>
            <a:br>
              <a:rPr lang="en-ZA" sz="2200" dirty="0"/>
            </a:br>
            <a:r>
              <a:rPr lang="en-ZA" sz="2200" dirty="0"/>
              <a:t>The most vulnerable suffer most - largely indirectly,  as services are either not provided or at a lower level or quality than otherwise. Sometimes directly</a:t>
            </a:r>
            <a:br>
              <a:rPr lang="en-ZA" sz="2200" dirty="0"/>
            </a:br>
            <a:br>
              <a:rPr lang="en-ZA" sz="2200" dirty="0"/>
            </a:br>
            <a:br>
              <a:rPr lang="en-ZA" sz="2200" dirty="0"/>
            </a:br>
            <a:br>
              <a:rPr lang="en-ZA" sz="2200" dirty="0"/>
            </a:br>
            <a:br>
              <a:rPr lang="en-ZA" dirty="0"/>
            </a:br>
            <a:endParaRPr lang="en-ZA" dirty="0"/>
          </a:p>
        </p:txBody>
      </p:sp>
    </p:spTree>
    <p:extLst>
      <p:ext uri="{BB962C8B-B14F-4D97-AF65-F5344CB8AC3E}">
        <p14:creationId xmlns:p14="http://schemas.microsoft.com/office/powerpoint/2010/main" val="1320489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4171F-9933-4A77-BE0E-42FEC68EDC46}"/>
              </a:ext>
            </a:extLst>
          </p:cNvPr>
          <p:cNvSpPr>
            <a:spLocks noGrp="1"/>
          </p:cNvSpPr>
          <p:nvPr>
            <p:ph type="title"/>
          </p:nvPr>
        </p:nvSpPr>
        <p:spPr/>
        <p:txBody>
          <a:bodyPr>
            <a:normAutofit fontScale="90000"/>
          </a:bodyPr>
          <a:lstStyle/>
          <a:p>
            <a:br>
              <a:rPr lang="en-GB" dirty="0"/>
            </a:br>
            <a:r>
              <a:rPr lang="en-GB" dirty="0"/>
              <a:t>Main ways of tackling corruption</a:t>
            </a:r>
            <a:br>
              <a:rPr lang="en-GB" dirty="0"/>
            </a:br>
            <a:br>
              <a:rPr lang="en-GB" dirty="0"/>
            </a:br>
            <a:r>
              <a:rPr lang="en-ZA" sz="2200" dirty="0"/>
              <a:t>Enforcement of harsh penalties under a retributive justice system</a:t>
            </a:r>
            <a:br>
              <a:rPr lang="en-ZA" sz="2200" dirty="0"/>
            </a:br>
            <a:br>
              <a:rPr lang="en-ZA" sz="2200" dirty="0"/>
            </a:br>
            <a:r>
              <a:rPr lang="en-ZA" sz="2200" dirty="0"/>
              <a:t>Preventive - bureaucratic arrangements designed to limit opportunities for corrupt practices </a:t>
            </a:r>
            <a:br>
              <a:rPr lang="en-ZA" sz="2200" dirty="0"/>
            </a:br>
            <a:br>
              <a:rPr lang="en-ZA" sz="2200" dirty="0"/>
            </a:br>
            <a:r>
              <a:rPr lang="en-ZA" sz="2200" dirty="0"/>
              <a:t>Education of people in values, ethics, integrity</a:t>
            </a:r>
          </a:p>
        </p:txBody>
      </p:sp>
    </p:spTree>
    <p:extLst>
      <p:ext uri="{BB962C8B-B14F-4D97-AF65-F5344CB8AC3E}">
        <p14:creationId xmlns:p14="http://schemas.microsoft.com/office/powerpoint/2010/main" val="3790165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BF232-6E27-4AE6-B8FC-9BC52C1DEBD2}"/>
              </a:ext>
            </a:extLst>
          </p:cNvPr>
          <p:cNvSpPr>
            <a:spLocks noGrp="1"/>
          </p:cNvSpPr>
          <p:nvPr>
            <p:ph type="title"/>
          </p:nvPr>
        </p:nvSpPr>
        <p:spPr/>
        <p:txBody>
          <a:bodyPr>
            <a:normAutofit fontScale="90000"/>
          </a:bodyPr>
          <a:lstStyle/>
          <a:p>
            <a:br>
              <a:rPr lang="en-GB" dirty="0"/>
            </a:br>
            <a:r>
              <a:rPr lang="en-GB" dirty="0"/>
              <a:t>Weaknesses of the retributive approach</a:t>
            </a:r>
            <a:br>
              <a:rPr lang="en-GB" dirty="0"/>
            </a:br>
            <a:br>
              <a:rPr lang="en-GB" dirty="0"/>
            </a:br>
            <a:r>
              <a:rPr lang="en-GB" sz="2200" dirty="0"/>
              <a:t>Curative rather than preventive  – occurs after the damage has been done</a:t>
            </a:r>
            <a:br>
              <a:rPr lang="en-GB" sz="2200" dirty="0"/>
            </a:br>
            <a:br>
              <a:rPr lang="en-GB" sz="2200" dirty="0"/>
            </a:br>
            <a:r>
              <a:rPr lang="en-GB" sz="2200" dirty="0"/>
              <a:t>Limited effectiveness – few individuals are convicted; processes often very delayed</a:t>
            </a:r>
            <a:br>
              <a:rPr lang="en-GB" sz="2200" dirty="0"/>
            </a:br>
            <a:br>
              <a:rPr lang="en-GB" sz="2200" dirty="0"/>
            </a:br>
            <a:r>
              <a:rPr lang="en-GB" sz="2200" dirty="0"/>
              <a:t>High cost</a:t>
            </a:r>
            <a:br>
              <a:rPr lang="en-GB" sz="2200" dirty="0"/>
            </a:br>
            <a:br>
              <a:rPr lang="en-GB" sz="2200" dirty="0"/>
            </a:br>
            <a:r>
              <a:rPr lang="en-GB" sz="2200" dirty="0"/>
              <a:t>Strong element of revenge</a:t>
            </a:r>
            <a:br>
              <a:rPr lang="en-GB" sz="2200" dirty="0"/>
            </a:br>
            <a:br>
              <a:rPr lang="en-GB" sz="2200" dirty="0"/>
            </a:br>
            <a:r>
              <a:rPr lang="en-GB" sz="2200" dirty="0"/>
              <a:t>Limited potential for personal or societal transformation</a:t>
            </a:r>
            <a:br>
              <a:rPr lang="en-GB" dirty="0"/>
            </a:br>
            <a:endParaRPr lang="en-ZA" dirty="0"/>
          </a:p>
        </p:txBody>
      </p:sp>
    </p:spTree>
    <p:extLst>
      <p:ext uri="{BB962C8B-B14F-4D97-AF65-F5344CB8AC3E}">
        <p14:creationId xmlns:p14="http://schemas.microsoft.com/office/powerpoint/2010/main" val="3620895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1D987-B3EA-4476-B65B-31027941E072}"/>
              </a:ext>
            </a:extLst>
          </p:cNvPr>
          <p:cNvSpPr>
            <a:spLocks noGrp="1"/>
          </p:cNvSpPr>
          <p:nvPr>
            <p:ph type="title"/>
          </p:nvPr>
        </p:nvSpPr>
        <p:spPr>
          <a:xfrm>
            <a:off x="1447800" y="484395"/>
            <a:ext cx="10515600" cy="1325563"/>
          </a:xfrm>
        </p:spPr>
        <p:txBody>
          <a:bodyPr>
            <a:normAutofit fontScale="90000"/>
          </a:bodyPr>
          <a:lstStyle/>
          <a:p>
            <a:br>
              <a:rPr lang="en-GB" dirty="0"/>
            </a:br>
            <a:br>
              <a:rPr lang="en-GB" dirty="0"/>
            </a:br>
            <a:r>
              <a:rPr lang="en-GB" dirty="0"/>
              <a:t>Corruption in South Africa – current examples</a:t>
            </a:r>
            <a:br>
              <a:rPr lang="en-GB" dirty="0"/>
            </a:br>
            <a:br>
              <a:rPr lang="en-GB" dirty="0"/>
            </a:br>
            <a:r>
              <a:rPr lang="en-GB" sz="2200" dirty="0"/>
              <a:t>‘State capture’. The disbandment of the Scorpions* in January 2009 by then President Jacob Zuma, and the side-lining of government checks and balances, ushered in a decade when government departments and para-</a:t>
            </a:r>
            <a:r>
              <a:rPr lang="en-GB" sz="2200" dirty="0" err="1"/>
              <a:t>statals</a:t>
            </a:r>
            <a:r>
              <a:rPr lang="en-GB" sz="2200" dirty="0"/>
              <a:t> were subject to massive corruption by politicians, government officials and business people</a:t>
            </a:r>
            <a:br>
              <a:rPr lang="en-GB" sz="2200" dirty="0"/>
            </a:br>
            <a:br>
              <a:rPr lang="en-GB" sz="2200" dirty="0"/>
            </a:br>
            <a:r>
              <a:rPr lang="en-GB" sz="2200" dirty="0"/>
              <a:t>The VBS Bank* case</a:t>
            </a:r>
            <a:br>
              <a:rPr lang="en-GB" sz="2200" dirty="0"/>
            </a:br>
            <a:br>
              <a:rPr lang="en-GB" sz="2200" dirty="0"/>
            </a:br>
            <a:r>
              <a:rPr lang="en-GB" sz="2200" dirty="0"/>
              <a:t>COVID-related corruption, including PPE contracts, </a:t>
            </a:r>
            <a:br>
              <a:rPr lang="en-GB" dirty="0"/>
            </a:br>
            <a:br>
              <a:rPr lang="en-GB" dirty="0"/>
            </a:br>
            <a:endParaRPr lang="en-ZA" dirty="0"/>
          </a:p>
        </p:txBody>
      </p:sp>
    </p:spTree>
    <p:extLst>
      <p:ext uri="{BB962C8B-B14F-4D97-AF65-F5344CB8AC3E}">
        <p14:creationId xmlns:p14="http://schemas.microsoft.com/office/powerpoint/2010/main" val="2581244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F0A58-810F-4D04-87A6-69C859D8298E}"/>
              </a:ext>
            </a:extLst>
          </p:cNvPr>
          <p:cNvSpPr>
            <a:spLocks noGrp="1"/>
          </p:cNvSpPr>
          <p:nvPr>
            <p:ph type="title"/>
          </p:nvPr>
        </p:nvSpPr>
        <p:spPr>
          <a:xfrm>
            <a:off x="957470" y="298864"/>
            <a:ext cx="10515600" cy="1325563"/>
          </a:xfrm>
        </p:spPr>
        <p:txBody>
          <a:bodyPr>
            <a:normAutofit fontScale="90000"/>
          </a:bodyPr>
          <a:lstStyle/>
          <a:p>
            <a:br>
              <a:rPr lang="en-GB" dirty="0"/>
            </a:br>
            <a:br>
              <a:rPr lang="en-GB" dirty="0"/>
            </a:br>
            <a:r>
              <a:rPr lang="en-GB" dirty="0"/>
              <a:t>Tackling corruption in South Africa</a:t>
            </a:r>
            <a:br>
              <a:rPr lang="en-GB" dirty="0"/>
            </a:br>
            <a:br>
              <a:rPr lang="en-GB" dirty="0"/>
            </a:br>
            <a:r>
              <a:rPr lang="en-GB" sz="2200" dirty="0"/>
              <a:t>Commissions of Inquiry. The Zondo Commission into State Capture, 2018  (until March 2021)</a:t>
            </a:r>
            <a:br>
              <a:rPr lang="en-GB" sz="2200" dirty="0"/>
            </a:br>
            <a:br>
              <a:rPr lang="en-GB" sz="2200" dirty="0"/>
            </a:br>
            <a:br>
              <a:rPr lang="en-GB" sz="2200" dirty="0"/>
            </a:br>
            <a:r>
              <a:rPr lang="en-GB" sz="2200" dirty="0"/>
              <a:t>VBS Bank. Looting, 2015-2018. The </a:t>
            </a:r>
            <a:r>
              <a:rPr lang="en-GB" sz="2200" dirty="0" err="1"/>
              <a:t>Motau</a:t>
            </a:r>
            <a:r>
              <a:rPr lang="en-GB" sz="2200" dirty="0"/>
              <a:t> Report commissioned by the Reserve Bank. </a:t>
            </a:r>
            <a:br>
              <a:rPr lang="en-GB" sz="2200" dirty="0"/>
            </a:br>
            <a:br>
              <a:rPr lang="en-GB" sz="2200" dirty="0"/>
            </a:br>
            <a:br>
              <a:rPr lang="en-GB" sz="2200" dirty="0"/>
            </a:br>
            <a:r>
              <a:rPr lang="en-GB" sz="2200" dirty="0"/>
              <a:t>COVID corruption. Investigations by the National Directorate of Public Prosecution, the Special Investigative Unit*, the Hawks* and the Auditor General</a:t>
            </a:r>
            <a:br>
              <a:rPr lang="en-GB" sz="2200" dirty="0"/>
            </a:br>
            <a:br>
              <a:rPr lang="en-GB" sz="2200" dirty="0"/>
            </a:br>
            <a:br>
              <a:rPr lang="en-GB" sz="2200" dirty="0"/>
            </a:br>
            <a:r>
              <a:rPr lang="en-GB" sz="2200" dirty="0"/>
              <a:t>The objective is to prosecute – so a retributive approach – plus plugging bureaucratic gaps</a:t>
            </a:r>
            <a:br>
              <a:rPr lang="en-GB" sz="2200" dirty="0"/>
            </a:br>
            <a:br>
              <a:rPr lang="en-GB" sz="2200" dirty="0"/>
            </a:br>
            <a:br>
              <a:rPr lang="en-GB" sz="2200" dirty="0"/>
            </a:br>
            <a:br>
              <a:rPr lang="en-GB" sz="2200" dirty="0"/>
            </a:br>
            <a:br>
              <a:rPr lang="en-GB" dirty="0"/>
            </a:br>
            <a:br>
              <a:rPr lang="en-GB" dirty="0"/>
            </a:br>
            <a:br>
              <a:rPr lang="en-GB" sz="2200" dirty="0"/>
            </a:br>
            <a:br>
              <a:rPr lang="en-GB" sz="2200" dirty="0"/>
            </a:br>
            <a:endParaRPr lang="en-ZA" sz="2200" dirty="0"/>
          </a:p>
        </p:txBody>
      </p:sp>
    </p:spTree>
    <p:extLst>
      <p:ext uri="{BB962C8B-B14F-4D97-AF65-F5344CB8AC3E}">
        <p14:creationId xmlns:p14="http://schemas.microsoft.com/office/powerpoint/2010/main" val="2868556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4FB4D-8ABE-43EE-91EC-FE9647B90CFE}"/>
              </a:ext>
            </a:extLst>
          </p:cNvPr>
          <p:cNvSpPr>
            <a:spLocks noGrp="1"/>
          </p:cNvSpPr>
          <p:nvPr>
            <p:ph type="title"/>
          </p:nvPr>
        </p:nvSpPr>
        <p:spPr/>
        <p:txBody>
          <a:bodyPr>
            <a:normAutofit fontScale="90000"/>
          </a:bodyPr>
          <a:lstStyle/>
          <a:p>
            <a:br>
              <a:rPr lang="en-GB" dirty="0"/>
            </a:br>
            <a:r>
              <a:rPr lang="en-GB" dirty="0"/>
              <a:t>Another approach – restorative justice</a:t>
            </a:r>
            <a:br>
              <a:rPr lang="en-GB" dirty="0"/>
            </a:br>
            <a:br>
              <a:rPr lang="en-GB" dirty="0"/>
            </a:br>
            <a:r>
              <a:rPr lang="en-GB" sz="2200" dirty="0"/>
              <a:t>RJ sees crime as actions which damage relationships between people - emphasises the rebuilding of relationships</a:t>
            </a:r>
            <a:br>
              <a:rPr lang="en-GB" sz="2200" dirty="0"/>
            </a:br>
            <a:br>
              <a:rPr lang="en-GB" sz="2200" dirty="0"/>
            </a:br>
            <a:r>
              <a:rPr lang="en-GB" sz="2200" dirty="0"/>
              <a:t>It involves all those affected by the crime (under retributive justice, the state takes over and victims are </a:t>
            </a:r>
            <a:r>
              <a:rPr lang="en-GB" sz="2200" dirty="0" err="1"/>
              <a:t>sidelined</a:t>
            </a:r>
            <a:r>
              <a:rPr lang="en-GB" sz="2200" dirty="0"/>
              <a:t>)</a:t>
            </a:r>
            <a:br>
              <a:rPr lang="en-GB" sz="2200" dirty="0"/>
            </a:br>
            <a:br>
              <a:rPr lang="en-GB" sz="2200" dirty="0"/>
            </a:br>
            <a:r>
              <a:rPr lang="en-GB" sz="2200" dirty="0"/>
              <a:t>Offenders are expected to publicly admit what they have done, express remorse and make 	some form of amends</a:t>
            </a:r>
            <a:br>
              <a:rPr lang="en-GB" sz="2200" dirty="0"/>
            </a:br>
            <a:br>
              <a:rPr lang="en-GB" sz="2200" dirty="0"/>
            </a:br>
            <a:r>
              <a:rPr lang="en-GB" sz="2200" dirty="0"/>
              <a:t>Victim offender mediation sessions may be used at the community level</a:t>
            </a:r>
            <a:br>
              <a:rPr lang="en-GB" sz="2200" dirty="0"/>
            </a:br>
            <a:br>
              <a:rPr lang="en-GB" dirty="0"/>
            </a:br>
            <a:br>
              <a:rPr lang="en-GB" dirty="0"/>
            </a:br>
            <a:endParaRPr lang="en-ZA" dirty="0"/>
          </a:p>
        </p:txBody>
      </p:sp>
    </p:spTree>
    <p:extLst>
      <p:ext uri="{BB962C8B-B14F-4D97-AF65-F5344CB8AC3E}">
        <p14:creationId xmlns:p14="http://schemas.microsoft.com/office/powerpoint/2010/main" val="205909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F8DCE6-9342-4BB0-9D58-769B2A1C541B}"/>
              </a:ext>
            </a:extLst>
          </p:cNvPr>
          <p:cNvSpPr/>
          <p:nvPr/>
        </p:nvSpPr>
        <p:spPr>
          <a:xfrm>
            <a:off x="781878" y="728870"/>
            <a:ext cx="8600661" cy="6124754"/>
          </a:xfrm>
          <a:prstGeom prst="rect">
            <a:avLst/>
          </a:prstGeom>
        </p:spPr>
        <p:txBody>
          <a:bodyPr wrap="square">
            <a:spAutoFit/>
          </a:bodyPr>
          <a:lstStyle/>
          <a:p>
            <a:r>
              <a:rPr lang="en-GB" sz="4000" dirty="0"/>
              <a:t>TYPICAL STAGES OF TRADITIONAL AFRICAN CONFLICT RESOLUTION</a:t>
            </a:r>
            <a:endParaRPr lang="en-ZA" sz="4000" dirty="0"/>
          </a:p>
          <a:p>
            <a:endParaRPr lang="en-ZA" dirty="0"/>
          </a:p>
          <a:p>
            <a:pPr lvl="1"/>
            <a:r>
              <a:rPr lang="en-ZA" dirty="0"/>
              <a:t>IN A GATHERING OPEN TO THE ENTIRE COMMUNITY, THERE IS PRESENTATION OF EVIDENCE BY THOSE AFFECTED </a:t>
            </a:r>
          </a:p>
          <a:p>
            <a:pPr lvl="1"/>
            <a:endParaRPr lang="en-ZA" dirty="0"/>
          </a:p>
          <a:p>
            <a:pPr lvl="1"/>
            <a:r>
              <a:rPr lang="en-ZA" dirty="0"/>
              <a:t>OFFENDERS ARE ENCOURAGED TO ACCEPT RESPONSIBILITY FOR THE OFFENCES COMMITTED, TO REPENT AND SHOW REMORSE </a:t>
            </a:r>
          </a:p>
          <a:p>
            <a:pPr lvl="1"/>
            <a:endParaRPr lang="en-ZA" dirty="0"/>
          </a:p>
          <a:p>
            <a:pPr lvl="1"/>
            <a:r>
              <a:rPr lang="en-ZA" dirty="0"/>
              <a:t>OFFENDERS ARE EXPECTED TO ASK FOR FORGIVENESS FROM THE VICTIM AND VICTIMS ARE EXPECTED TO BE MERCIFUL AND FORGIVE </a:t>
            </a:r>
          </a:p>
          <a:p>
            <a:pPr lvl="1"/>
            <a:endParaRPr lang="en-ZA" dirty="0"/>
          </a:p>
          <a:p>
            <a:pPr lvl="1"/>
            <a:r>
              <a:rPr lang="en-ZA" dirty="0"/>
              <a:t>DEPENDING ON THE NATURE OF THE CASE, IT IS EXPECTED THAT OFFENDERS WILL PAY COMPENSATION TO THE VICTIM</a:t>
            </a:r>
          </a:p>
          <a:p>
            <a:pPr lvl="1"/>
            <a:endParaRPr lang="en-ZA" dirty="0"/>
          </a:p>
          <a:p>
            <a:pPr lvl="1"/>
            <a:r>
              <a:rPr lang="en-ZA" dirty="0"/>
              <a:t>A SYMBOLIC ACT OF RECONCILIATION INVOLVING OFFENDER AND THE VICTIM (AND FAMILIES) TO SIGNIFY RESTORATION OF SOCIETAL HARMONY</a:t>
            </a:r>
          </a:p>
          <a:p>
            <a:pPr lvl="1"/>
            <a:endParaRPr lang="en-ZA" dirty="0"/>
          </a:p>
          <a:p>
            <a:pPr lvl="1"/>
            <a:r>
              <a:rPr lang="en-ZA" sz="2400" dirty="0"/>
              <a:t>                   </a:t>
            </a:r>
          </a:p>
        </p:txBody>
      </p:sp>
    </p:spTree>
    <p:extLst>
      <p:ext uri="{BB962C8B-B14F-4D97-AF65-F5344CB8AC3E}">
        <p14:creationId xmlns:p14="http://schemas.microsoft.com/office/powerpoint/2010/main" val="626366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90099-3D3C-405B-B7EB-E1EC5F716391}"/>
              </a:ext>
            </a:extLst>
          </p:cNvPr>
          <p:cNvSpPr>
            <a:spLocks noGrp="1"/>
          </p:cNvSpPr>
          <p:nvPr>
            <p:ph type="title"/>
          </p:nvPr>
        </p:nvSpPr>
        <p:spPr>
          <a:xfrm>
            <a:off x="838200" y="497647"/>
            <a:ext cx="10515600" cy="1325563"/>
          </a:xfrm>
        </p:spPr>
        <p:txBody>
          <a:bodyPr>
            <a:normAutofit fontScale="90000"/>
          </a:bodyPr>
          <a:lstStyle/>
          <a:p>
            <a:pPr lvl="0"/>
            <a:r>
              <a:rPr lang="en-ZA" dirty="0"/>
              <a:t>The Truth &amp; Reconciliation Commission</a:t>
            </a:r>
            <a:br>
              <a:rPr lang="en-ZA" dirty="0"/>
            </a:br>
            <a:br>
              <a:rPr lang="en-ZA" dirty="0"/>
            </a:br>
            <a:r>
              <a:rPr lang="en-ZA" sz="2200" dirty="0"/>
              <a:t>Aim:</a:t>
            </a:r>
            <a:r>
              <a:rPr lang="en-ZA" sz="2700" dirty="0"/>
              <a:t> </a:t>
            </a:r>
            <a:r>
              <a:rPr lang="en-ZA" sz="2200" dirty="0"/>
              <a:t>to re-build social harmony after apartheid</a:t>
            </a:r>
            <a:br>
              <a:rPr lang="en-ZA" dirty="0"/>
            </a:br>
            <a:br>
              <a:rPr lang="en-ZA" dirty="0"/>
            </a:br>
            <a:r>
              <a:rPr lang="en-GB" sz="2200" dirty="0"/>
              <a:t>Victims of human rights crimes during the apartheid era were invited to tell their stories to public hearings chaired by TRC Commissioners</a:t>
            </a:r>
            <a:br>
              <a:rPr lang="en-GB" sz="2200" dirty="0"/>
            </a:br>
            <a:r>
              <a:rPr lang="en-GB" sz="2200" dirty="0"/>
              <a:t> </a:t>
            </a:r>
            <a:br>
              <a:rPr lang="en-ZA" sz="2200" dirty="0"/>
            </a:br>
            <a:r>
              <a:rPr lang="en-GB" sz="2200" dirty="0"/>
              <a:t>Alleged perpetrators were invited to tell their stories</a:t>
            </a:r>
            <a:br>
              <a:rPr lang="en-GB" sz="2200" dirty="0"/>
            </a:br>
            <a:br>
              <a:rPr lang="en-ZA" sz="2200" dirty="0"/>
            </a:br>
            <a:r>
              <a:rPr lang="en-GB" sz="2200" dirty="0"/>
              <a:t>Perpetrators were able to apply for amnesty for their crimes</a:t>
            </a:r>
            <a:br>
              <a:rPr lang="en-GB" sz="2200" dirty="0"/>
            </a:br>
            <a:r>
              <a:rPr lang="en-GB" sz="2200" dirty="0"/>
              <a:t> </a:t>
            </a:r>
            <a:br>
              <a:rPr lang="en-ZA" sz="2200" dirty="0"/>
            </a:br>
            <a:r>
              <a:rPr lang="en-GB" sz="2200" dirty="0"/>
              <a:t>Those who chose not to appear before the TRC, or who did not apply for amnesty or whose application was denied could be subject to later criminal prosecution</a:t>
            </a:r>
            <a:br>
              <a:rPr lang="en-GB" sz="2200" dirty="0"/>
            </a:br>
            <a:br>
              <a:rPr lang="en-ZA" sz="2200" dirty="0"/>
            </a:br>
            <a:r>
              <a:rPr lang="en-GB" sz="2200" dirty="0"/>
              <a:t>The Commission recommended reparation payments for victims</a:t>
            </a:r>
            <a:br>
              <a:rPr lang="en-ZA" dirty="0"/>
            </a:br>
            <a:endParaRPr lang="en-ZA" dirty="0"/>
          </a:p>
        </p:txBody>
      </p:sp>
    </p:spTree>
    <p:extLst>
      <p:ext uri="{BB962C8B-B14F-4D97-AF65-F5344CB8AC3E}">
        <p14:creationId xmlns:p14="http://schemas.microsoft.com/office/powerpoint/2010/main" val="401731993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305</TotalTime>
  <Words>957</Words>
  <Application>Microsoft Office PowerPoint</Application>
  <PresentationFormat>Widescreen</PresentationFormat>
  <Paragraphs>29</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Gill Sans MT</vt:lpstr>
      <vt:lpstr>Gallery</vt:lpstr>
      <vt:lpstr>Tackling corruption via restorative justice</vt:lpstr>
      <vt:lpstr>Corruption is ‘the abuse of entrusted power for private gain’  Why is corruption a bad thing?  Reduced economic efficiency.   Reduced willingness to invest or lend  Slackness in the public sector  Greater economic inequality  The most vulnerable suffer most - largely indirectly,  as services are either not provided or at a lower level or quality than otherwise. Sometimes directly     </vt:lpstr>
      <vt:lpstr> Main ways of tackling corruption  Enforcement of harsh penalties under a retributive justice system  Preventive - bureaucratic arrangements designed to limit opportunities for corrupt practices   Education of people in values, ethics, integrity</vt:lpstr>
      <vt:lpstr> Weaknesses of the retributive approach  Curative rather than preventive  – occurs after the damage has been done  Limited effectiveness – few individuals are convicted; processes often very delayed  High cost  Strong element of revenge  Limited potential for personal or societal transformation </vt:lpstr>
      <vt:lpstr>  Corruption in South Africa – current examples  ‘State capture’. The disbandment of the Scorpions* in January 2009 by then President Jacob Zuma, and the side-lining of government checks and balances, ushered in a decade when government departments and para-statals were subject to massive corruption by politicians, government officials and business people  The VBS Bank* case  COVID-related corruption, including PPE contracts,   </vt:lpstr>
      <vt:lpstr>  Tackling corruption in South Africa  Commissions of Inquiry. The Zondo Commission into State Capture, 2018  (until March 2021)   VBS Bank. Looting, 2015-2018. The Motau Report commissioned by the Reserve Bank.    COVID corruption. Investigations by the National Directorate of Public Prosecution, the Special Investigative Unit*, the Hawks* and the Auditor General   The objective is to prosecute – so a retributive approach – plus plugging bureaucratic gaps        </vt:lpstr>
      <vt:lpstr> Another approach – restorative justice  RJ sees crime as actions which damage relationships between people - emphasises the rebuilding of relationships  It involves all those affected by the crime (under retributive justice, the state takes over and victims are sidelined)  Offenders are expected to publicly admit what they have done, express remorse and make  some form of amends  Victim offender mediation sessions may be used at the community level   </vt:lpstr>
      <vt:lpstr>PowerPoint Presentation</vt:lpstr>
      <vt:lpstr>The Truth &amp; Reconciliation Commission  Aim: to re-build social harmony after apartheid  Victims of human rights crimes during the apartheid era were invited to tell their stories to public hearings chaired by TRC Commissioners   Alleged perpetrators were invited to tell their stories  Perpetrators were able to apply for amnesty for their crimes   Those who chose not to appear before the TRC, or who did not apply for amnesty or whose application was denied could be subject to later criminal prosecution  The Commission recommended reparation payments for victims </vt:lpstr>
      <vt:lpstr> Outcomes of the TRC  A good deal of truth   Some forgiveness  Little reconciliation, which is hindered by continued extreme economic inequality  Limited follow up by the government    - Little- and much delayed - by way of reparations (which had been recommended for some 18 000 individuals)    - No prosecution of those not granted amnesty (recommended for some 300 individuals) </vt:lpstr>
      <vt:lpstr>Could a restorative justice approach be applied to corruption?  (few truth commissions have investigated economic crimes)   Why might someone come clean about their involvement in corruption?  Conscience (the Zaccheus factor, LUKE 19)   HOPE for Lesser penalties THAN IF CONVICTED under a retributive approach  Some particular benefits:   Potential to get some of the money back   Potential to compensate victims   Potential to build social harmony  </vt:lpstr>
      <vt:lpstr> How could it be organised?   What type of institution (a CTRC) would be needed to handle cases of corruption and what relationship would it have with the criminal justice system?  What would telling the truth to a CTRC mean?  What would be the nature and extent of reparations required?  What other penalties might be imposed on perpetrators?   What would be the implications for victims?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Tackling corruption via restorative justice</dc:title>
  <dc:creator>Geoff Harris</dc:creator>
  <cp:lastModifiedBy>Geoff Harris</cp:lastModifiedBy>
  <cp:revision>7</cp:revision>
  <dcterms:created xsi:type="dcterms:W3CDTF">2020-12-08T11:50:23Z</dcterms:created>
  <dcterms:modified xsi:type="dcterms:W3CDTF">2021-01-11T09:07:27Z</dcterms:modified>
</cp:coreProperties>
</file>