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707" r:id="rId1"/>
  </p:sldMasterIdLst>
  <p:sldIdLst>
    <p:sldId id="256" r:id="rId2"/>
    <p:sldId id="257" r:id="rId3"/>
    <p:sldId id="258" r:id="rId4"/>
    <p:sldId id="259" r:id="rId5"/>
    <p:sldId id="266" r:id="rId6"/>
    <p:sldId id="267" r:id="rId7"/>
    <p:sldId id="265" r:id="rId8"/>
    <p:sldId id="262" r:id="rId9"/>
    <p:sldId id="269" r:id="rId10"/>
    <p:sldId id="263" r:id="rId11"/>
    <p:sldId id="275" r:id="rId12"/>
    <p:sldId id="276" r:id="rId13"/>
    <p:sldId id="264"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976" autoAdjust="0"/>
    <p:restoredTop sz="94660"/>
  </p:normalViewPr>
  <p:slideViewPr>
    <p:cSldViewPr snapToGrid="0">
      <p:cViewPr varScale="1">
        <p:scale>
          <a:sx n="74" d="100"/>
          <a:sy n="74" d="100"/>
        </p:scale>
        <p:origin x="450" y="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6F46C1FE-5A14-40A6-A6E3-26E87BB1CA32}" type="datetimeFigureOut">
              <a:rPr lang="en-ZA" smtClean="0"/>
              <a:t>2021/01/12</a:t>
            </a:fld>
            <a:endParaRPr lang="en-ZA"/>
          </a:p>
        </p:txBody>
      </p:sp>
      <p:sp>
        <p:nvSpPr>
          <p:cNvPr id="5" name="Footer Placeholder 4"/>
          <p:cNvSpPr>
            <a:spLocks noGrp="1"/>
          </p:cNvSpPr>
          <p:nvPr>
            <p:ph type="ftr" sz="quarter" idx="11"/>
          </p:nvPr>
        </p:nvSpPr>
        <p:spPr/>
        <p:txBody>
          <a:bodyPr/>
          <a:lstStyle/>
          <a:p>
            <a:endParaRPr lang="en-ZA"/>
          </a:p>
        </p:txBody>
      </p:sp>
      <p:sp>
        <p:nvSpPr>
          <p:cNvPr id="6" name="Slide Number Placeholder 5"/>
          <p:cNvSpPr>
            <a:spLocks noGrp="1"/>
          </p:cNvSpPr>
          <p:nvPr>
            <p:ph type="sldNum" sz="quarter" idx="12"/>
          </p:nvPr>
        </p:nvSpPr>
        <p:spPr/>
        <p:txBody>
          <a:bodyPr/>
          <a:lstStyle/>
          <a:p>
            <a:fld id="{3652008E-7B51-4AE0-B86D-CD56D9976071}" type="slidenum">
              <a:rPr lang="en-ZA" smtClean="0"/>
              <a:t>‹#›</a:t>
            </a:fld>
            <a:endParaRPr lang="en-ZA"/>
          </a:p>
        </p:txBody>
      </p:sp>
    </p:spTree>
    <p:extLst>
      <p:ext uri="{BB962C8B-B14F-4D97-AF65-F5344CB8AC3E}">
        <p14:creationId xmlns:p14="http://schemas.microsoft.com/office/powerpoint/2010/main" val="7145681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F46C1FE-5A14-40A6-A6E3-26E87BB1CA32}" type="datetimeFigureOut">
              <a:rPr lang="en-ZA" smtClean="0"/>
              <a:t>2021/01/12</a:t>
            </a:fld>
            <a:endParaRPr lang="en-ZA"/>
          </a:p>
        </p:txBody>
      </p:sp>
      <p:sp>
        <p:nvSpPr>
          <p:cNvPr id="5" name="Footer Placeholder 4"/>
          <p:cNvSpPr>
            <a:spLocks noGrp="1"/>
          </p:cNvSpPr>
          <p:nvPr>
            <p:ph type="ftr" sz="quarter" idx="11"/>
          </p:nvPr>
        </p:nvSpPr>
        <p:spPr/>
        <p:txBody>
          <a:bodyPr/>
          <a:lstStyle/>
          <a:p>
            <a:endParaRPr lang="en-ZA"/>
          </a:p>
        </p:txBody>
      </p:sp>
      <p:sp>
        <p:nvSpPr>
          <p:cNvPr id="6" name="Slide Number Placeholder 5"/>
          <p:cNvSpPr>
            <a:spLocks noGrp="1"/>
          </p:cNvSpPr>
          <p:nvPr>
            <p:ph type="sldNum" sz="quarter" idx="12"/>
          </p:nvPr>
        </p:nvSpPr>
        <p:spPr/>
        <p:txBody>
          <a:bodyPr/>
          <a:lstStyle/>
          <a:p>
            <a:fld id="{3652008E-7B51-4AE0-B86D-CD56D9976071}" type="slidenum">
              <a:rPr lang="en-ZA" smtClean="0"/>
              <a:t>‹#›</a:t>
            </a:fld>
            <a:endParaRPr lang="en-ZA"/>
          </a:p>
        </p:txBody>
      </p:sp>
    </p:spTree>
    <p:extLst>
      <p:ext uri="{BB962C8B-B14F-4D97-AF65-F5344CB8AC3E}">
        <p14:creationId xmlns:p14="http://schemas.microsoft.com/office/powerpoint/2010/main" val="26992422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F46C1FE-5A14-40A6-A6E3-26E87BB1CA32}" type="datetimeFigureOut">
              <a:rPr lang="en-ZA" smtClean="0"/>
              <a:t>2021/01/12</a:t>
            </a:fld>
            <a:endParaRPr lang="en-ZA"/>
          </a:p>
        </p:txBody>
      </p:sp>
      <p:sp>
        <p:nvSpPr>
          <p:cNvPr id="5" name="Footer Placeholder 4"/>
          <p:cNvSpPr>
            <a:spLocks noGrp="1"/>
          </p:cNvSpPr>
          <p:nvPr>
            <p:ph type="ftr" sz="quarter" idx="11"/>
          </p:nvPr>
        </p:nvSpPr>
        <p:spPr/>
        <p:txBody>
          <a:bodyPr/>
          <a:lstStyle/>
          <a:p>
            <a:endParaRPr lang="en-ZA"/>
          </a:p>
        </p:txBody>
      </p:sp>
      <p:sp>
        <p:nvSpPr>
          <p:cNvPr id="6" name="Slide Number Placeholder 5"/>
          <p:cNvSpPr>
            <a:spLocks noGrp="1"/>
          </p:cNvSpPr>
          <p:nvPr>
            <p:ph type="sldNum" sz="quarter" idx="12"/>
          </p:nvPr>
        </p:nvSpPr>
        <p:spPr/>
        <p:txBody>
          <a:bodyPr/>
          <a:lstStyle/>
          <a:p>
            <a:fld id="{3652008E-7B51-4AE0-B86D-CD56D9976071}" type="slidenum">
              <a:rPr lang="en-ZA" smtClean="0"/>
              <a:t>‹#›</a:t>
            </a:fld>
            <a:endParaRPr lang="en-ZA"/>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421626202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F46C1FE-5A14-40A6-A6E3-26E87BB1CA32}" type="datetimeFigureOut">
              <a:rPr lang="en-ZA" smtClean="0"/>
              <a:t>2021/01/12</a:t>
            </a:fld>
            <a:endParaRPr lang="en-ZA"/>
          </a:p>
        </p:txBody>
      </p:sp>
      <p:sp>
        <p:nvSpPr>
          <p:cNvPr id="5" name="Footer Placeholder 4"/>
          <p:cNvSpPr>
            <a:spLocks noGrp="1"/>
          </p:cNvSpPr>
          <p:nvPr>
            <p:ph type="ftr" sz="quarter" idx="11"/>
          </p:nvPr>
        </p:nvSpPr>
        <p:spPr/>
        <p:txBody>
          <a:bodyPr/>
          <a:lstStyle/>
          <a:p>
            <a:endParaRPr lang="en-ZA"/>
          </a:p>
        </p:txBody>
      </p:sp>
      <p:sp>
        <p:nvSpPr>
          <p:cNvPr id="6" name="Slide Number Placeholder 5"/>
          <p:cNvSpPr>
            <a:spLocks noGrp="1"/>
          </p:cNvSpPr>
          <p:nvPr>
            <p:ph type="sldNum" sz="quarter" idx="12"/>
          </p:nvPr>
        </p:nvSpPr>
        <p:spPr/>
        <p:txBody>
          <a:bodyPr/>
          <a:lstStyle/>
          <a:p>
            <a:fld id="{3652008E-7B51-4AE0-B86D-CD56D9976071}" type="slidenum">
              <a:rPr lang="en-ZA" smtClean="0"/>
              <a:t>‹#›</a:t>
            </a:fld>
            <a:endParaRPr lang="en-ZA"/>
          </a:p>
        </p:txBody>
      </p:sp>
    </p:spTree>
    <p:extLst>
      <p:ext uri="{BB962C8B-B14F-4D97-AF65-F5344CB8AC3E}">
        <p14:creationId xmlns:p14="http://schemas.microsoft.com/office/powerpoint/2010/main" val="2937879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F46C1FE-5A14-40A6-A6E3-26E87BB1CA32}" type="datetimeFigureOut">
              <a:rPr lang="en-ZA" smtClean="0"/>
              <a:t>2021/01/12</a:t>
            </a:fld>
            <a:endParaRPr lang="en-ZA"/>
          </a:p>
        </p:txBody>
      </p:sp>
      <p:sp>
        <p:nvSpPr>
          <p:cNvPr id="5" name="Footer Placeholder 4"/>
          <p:cNvSpPr>
            <a:spLocks noGrp="1"/>
          </p:cNvSpPr>
          <p:nvPr>
            <p:ph type="ftr" sz="quarter" idx="11"/>
          </p:nvPr>
        </p:nvSpPr>
        <p:spPr/>
        <p:txBody>
          <a:bodyPr/>
          <a:lstStyle/>
          <a:p>
            <a:endParaRPr lang="en-ZA"/>
          </a:p>
        </p:txBody>
      </p:sp>
      <p:sp>
        <p:nvSpPr>
          <p:cNvPr id="6" name="Slide Number Placeholder 5"/>
          <p:cNvSpPr>
            <a:spLocks noGrp="1"/>
          </p:cNvSpPr>
          <p:nvPr>
            <p:ph type="sldNum" sz="quarter" idx="12"/>
          </p:nvPr>
        </p:nvSpPr>
        <p:spPr/>
        <p:txBody>
          <a:bodyPr/>
          <a:lstStyle/>
          <a:p>
            <a:fld id="{3652008E-7B51-4AE0-B86D-CD56D9976071}" type="slidenum">
              <a:rPr lang="en-ZA" smtClean="0"/>
              <a:t>‹#›</a:t>
            </a:fld>
            <a:endParaRPr lang="en-ZA"/>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36386820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F46C1FE-5A14-40A6-A6E3-26E87BB1CA32}" type="datetimeFigureOut">
              <a:rPr lang="en-ZA" smtClean="0"/>
              <a:t>2021/01/12</a:t>
            </a:fld>
            <a:endParaRPr lang="en-ZA"/>
          </a:p>
        </p:txBody>
      </p:sp>
      <p:sp>
        <p:nvSpPr>
          <p:cNvPr id="5" name="Footer Placeholder 4"/>
          <p:cNvSpPr>
            <a:spLocks noGrp="1"/>
          </p:cNvSpPr>
          <p:nvPr>
            <p:ph type="ftr" sz="quarter" idx="11"/>
          </p:nvPr>
        </p:nvSpPr>
        <p:spPr/>
        <p:txBody>
          <a:bodyPr/>
          <a:lstStyle/>
          <a:p>
            <a:endParaRPr lang="en-ZA"/>
          </a:p>
        </p:txBody>
      </p:sp>
      <p:sp>
        <p:nvSpPr>
          <p:cNvPr id="6" name="Slide Number Placeholder 5"/>
          <p:cNvSpPr>
            <a:spLocks noGrp="1"/>
          </p:cNvSpPr>
          <p:nvPr>
            <p:ph type="sldNum" sz="quarter" idx="12"/>
          </p:nvPr>
        </p:nvSpPr>
        <p:spPr/>
        <p:txBody>
          <a:bodyPr/>
          <a:lstStyle/>
          <a:p>
            <a:fld id="{3652008E-7B51-4AE0-B86D-CD56D9976071}" type="slidenum">
              <a:rPr lang="en-ZA" smtClean="0"/>
              <a:t>‹#›</a:t>
            </a:fld>
            <a:endParaRPr lang="en-ZA"/>
          </a:p>
        </p:txBody>
      </p:sp>
    </p:spTree>
    <p:extLst>
      <p:ext uri="{BB962C8B-B14F-4D97-AF65-F5344CB8AC3E}">
        <p14:creationId xmlns:p14="http://schemas.microsoft.com/office/powerpoint/2010/main" val="265698218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6F46C1FE-5A14-40A6-A6E3-26E87BB1CA32}" type="datetimeFigureOut">
              <a:rPr lang="en-ZA" smtClean="0"/>
              <a:t>2021/01/12</a:t>
            </a:fld>
            <a:endParaRPr lang="en-ZA"/>
          </a:p>
        </p:txBody>
      </p:sp>
      <p:sp>
        <p:nvSpPr>
          <p:cNvPr id="5" name="Footer Placeholder 4"/>
          <p:cNvSpPr>
            <a:spLocks noGrp="1"/>
          </p:cNvSpPr>
          <p:nvPr>
            <p:ph type="ftr" sz="quarter" idx="11"/>
          </p:nvPr>
        </p:nvSpPr>
        <p:spPr/>
        <p:txBody>
          <a:bodyPr/>
          <a:lstStyle/>
          <a:p>
            <a:endParaRPr lang="en-ZA"/>
          </a:p>
        </p:txBody>
      </p:sp>
      <p:sp>
        <p:nvSpPr>
          <p:cNvPr id="6" name="Slide Number Placeholder 5"/>
          <p:cNvSpPr>
            <a:spLocks noGrp="1"/>
          </p:cNvSpPr>
          <p:nvPr>
            <p:ph type="sldNum" sz="quarter" idx="12"/>
          </p:nvPr>
        </p:nvSpPr>
        <p:spPr/>
        <p:txBody>
          <a:bodyPr/>
          <a:lstStyle/>
          <a:p>
            <a:fld id="{3652008E-7B51-4AE0-B86D-CD56D9976071}" type="slidenum">
              <a:rPr lang="en-ZA" smtClean="0"/>
              <a:t>‹#›</a:t>
            </a:fld>
            <a:endParaRPr lang="en-ZA"/>
          </a:p>
        </p:txBody>
      </p:sp>
    </p:spTree>
    <p:extLst>
      <p:ext uri="{BB962C8B-B14F-4D97-AF65-F5344CB8AC3E}">
        <p14:creationId xmlns:p14="http://schemas.microsoft.com/office/powerpoint/2010/main" val="272752815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6F46C1FE-5A14-40A6-A6E3-26E87BB1CA32}" type="datetimeFigureOut">
              <a:rPr lang="en-ZA" smtClean="0"/>
              <a:t>2021/01/12</a:t>
            </a:fld>
            <a:endParaRPr lang="en-ZA"/>
          </a:p>
        </p:txBody>
      </p:sp>
      <p:sp>
        <p:nvSpPr>
          <p:cNvPr id="5" name="Footer Placeholder 4"/>
          <p:cNvSpPr>
            <a:spLocks noGrp="1"/>
          </p:cNvSpPr>
          <p:nvPr>
            <p:ph type="ftr" sz="quarter" idx="11"/>
          </p:nvPr>
        </p:nvSpPr>
        <p:spPr/>
        <p:txBody>
          <a:bodyPr/>
          <a:lstStyle/>
          <a:p>
            <a:endParaRPr lang="en-ZA"/>
          </a:p>
        </p:txBody>
      </p:sp>
      <p:sp>
        <p:nvSpPr>
          <p:cNvPr id="6" name="Slide Number Placeholder 5"/>
          <p:cNvSpPr>
            <a:spLocks noGrp="1"/>
          </p:cNvSpPr>
          <p:nvPr>
            <p:ph type="sldNum" sz="quarter" idx="12"/>
          </p:nvPr>
        </p:nvSpPr>
        <p:spPr/>
        <p:txBody>
          <a:bodyPr/>
          <a:lstStyle/>
          <a:p>
            <a:fld id="{3652008E-7B51-4AE0-B86D-CD56D9976071}" type="slidenum">
              <a:rPr lang="en-ZA" smtClean="0"/>
              <a:t>‹#›</a:t>
            </a:fld>
            <a:endParaRPr lang="en-ZA"/>
          </a:p>
        </p:txBody>
      </p:sp>
    </p:spTree>
    <p:extLst>
      <p:ext uri="{BB962C8B-B14F-4D97-AF65-F5344CB8AC3E}">
        <p14:creationId xmlns:p14="http://schemas.microsoft.com/office/powerpoint/2010/main" val="40206831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6F46C1FE-5A14-40A6-A6E3-26E87BB1CA32}" type="datetimeFigureOut">
              <a:rPr lang="en-ZA" smtClean="0"/>
              <a:t>2021/01/12</a:t>
            </a:fld>
            <a:endParaRPr lang="en-ZA"/>
          </a:p>
        </p:txBody>
      </p:sp>
      <p:sp>
        <p:nvSpPr>
          <p:cNvPr id="5" name="Footer Placeholder 4"/>
          <p:cNvSpPr>
            <a:spLocks noGrp="1"/>
          </p:cNvSpPr>
          <p:nvPr>
            <p:ph type="ftr" sz="quarter" idx="11"/>
          </p:nvPr>
        </p:nvSpPr>
        <p:spPr/>
        <p:txBody>
          <a:bodyPr/>
          <a:lstStyle/>
          <a:p>
            <a:endParaRPr lang="en-ZA"/>
          </a:p>
        </p:txBody>
      </p:sp>
      <p:sp>
        <p:nvSpPr>
          <p:cNvPr id="6" name="Slide Number Placeholder 5"/>
          <p:cNvSpPr>
            <a:spLocks noGrp="1"/>
          </p:cNvSpPr>
          <p:nvPr>
            <p:ph type="sldNum" sz="quarter" idx="12"/>
          </p:nvPr>
        </p:nvSpPr>
        <p:spPr/>
        <p:txBody>
          <a:bodyPr/>
          <a:lstStyle/>
          <a:p>
            <a:fld id="{3652008E-7B51-4AE0-B86D-CD56D9976071}" type="slidenum">
              <a:rPr lang="en-ZA" smtClean="0"/>
              <a:t>‹#›</a:t>
            </a:fld>
            <a:endParaRPr lang="en-ZA"/>
          </a:p>
        </p:txBody>
      </p:sp>
    </p:spTree>
    <p:extLst>
      <p:ext uri="{BB962C8B-B14F-4D97-AF65-F5344CB8AC3E}">
        <p14:creationId xmlns:p14="http://schemas.microsoft.com/office/powerpoint/2010/main" val="40003163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F46C1FE-5A14-40A6-A6E3-26E87BB1CA32}" type="datetimeFigureOut">
              <a:rPr lang="en-ZA" smtClean="0"/>
              <a:t>2021/01/12</a:t>
            </a:fld>
            <a:endParaRPr lang="en-ZA"/>
          </a:p>
        </p:txBody>
      </p:sp>
      <p:sp>
        <p:nvSpPr>
          <p:cNvPr id="5" name="Footer Placeholder 4"/>
          <p:cNvSpPr>
            <a:spLocks noGrp="1"/>
          </p:cNvSpPr>
          <p:nvPr>
            <p:ph type="ftr" sz="quarter" idx="11"/>
          </p:nvPr>
        </p:nvSpPr>
        <p:spPr/>
        <p:txBody>
          <a:bodyPr/>
          <a:lstStyle/>
          <a:p>
            <a:endParaRPr lang="en-ZA"/>
          </a:p>
        </p:txBody>
      </p:sp>
      <p:sp>
        <p:nvSpPr>
          <p:cNvPr id="6" name="Slide Number Placeholder 5"/>
          <p:cNvSpPr>
            <a:spLocks noGrp="1"/>
          </p:cNvSpPr>
          <p:nvPr>
            <p:ph type="sldNum" sz="quarter" idx="12"/>
          </p:nvPr>
        </p:nvSpPr>
        <p:spPr/>
        <p:txBody>
          <a:bodyPr/>
          <a:lstStyle/>
          <a:p>
            <a:fld id="{3652008E-7B51-4AE0-B86D-CD56D9976071}" type="slidenum">
              <a:rPr lang="en-ZA" smtClean="0"/>
              <a:t>‹#›</a:t>
            </a:fld>
            <a:endParaRPr lang="en-ZA"/>
          </a:p>
        </p:txBody>
      </p:sp>
    </p:spTree>
    <p:extLst>
      <p:ext uri="{BB962C8B-B14F-4D97-AF65-F5344CB8AC3E}">
        <p14:creationId xmlns:p14="http://schemas.microsoft.com/office/powerpoint/2010/main" val="38833606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6F46C1FE-5A14-40A6-A6E3-26E87BB1CA32}" type="datetimeFigureOut">
              <a:rPr lang="en-ZA" smtClean="0"/>
              <a:t>2021/01/12</a:t>
            </a:fld>
            <a:endParaRPr lang="en-ZA"/>
          </a:p>
        </p:txBody>
      </p:sp>
      <p:sp>
        <p:nvSpPr>
          <p:cNvPr id="6" name="Footer Placeholder 5"/>
          <p:cNvSpPr>
            <a:spLocks noGrp="1"/>
          </p:cNvSpPr>
          <p:nvPr>
            <p:ph type="ftr" sz="quarter" idx="11"/>
          </p:nvPr>
        </p:nvSpPr>
        <p:spPr/>
        <p:txBody>
          <a:bodyPr/>
          <a:lstStyle/>
          <a:p>
            <a:endParaRPr lang="en-ZA"/>
          </a:p>
        </p:txBody>
      </p:sp>
      <p:sp>
        <p:nvSpPr>
          <p:cNvPr id="7" name="Slide Number Placeholder 6"/>
          <p:cNvSpPr>
            <a:spLocks noGrp="1"/>
          </p:cNvSpPr>
          <p:nvPr>
            <p:ph type="sldNum" sz="quarter" idx="12"/>
          </p:nvPr>
        </p:nvSpPr>
        <p:spPr/>
        <p:txBody>
          <a:bodyPr/>
          <a:lstStyle/>
          <a:p>
            <a:fld id="{3652008E-7B51-4AE0-B86D-CD56D9976071}" type="slidenum">
              <a:rPr lang="en-ZA" smtClean="0"/>
              <a:t>‹#›</a:t>
            </a:fld>
            <a:endParaRPr lang="en-ZA"/>
          </a:p>
        </p:txBody>
      </p:sp>
    </p:spTree>
    <p:extLst>
      <p:ext uri="{BB962C8B-B14F-4D97-AF65-F5344CB8AC3E}">
        <p14:creationId xmlns:p14="http://schemas.microsoft.com/office/powerpoint/2010/main" val="39064647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6F46C1FE-5A14-40A6-A6E3-26E87BB1CA32}" type="datetimeFigureOut">
              <a:rPr lang="en-ZA" smtClean="0"/>
              <a:t>2021/01/12</a:t>
            </a:fld>
            <a:endParaRPr lang="en-ZA"/>
          </a:p>
        </p:txBody>
      </p:sp>
      <p:sp>
        <p:nvSpPr>
          <p:cNvPr id="8" name="Footer Placeholder 7"/>
          <p:cNvSpPr>
            <a:spLocks noGrp="1"/>
          </p:cNvSpPr>
          <p:nvPr>
            <p:ph type="ftr" sz="quarter" idx="11"/>
          </p:nvPr>
        </p:nvSpPr>
        <p:spPr/>
        <p:txBody>
          <a:bodyPr/>
          <a:lstStyle/>
          <a:p>
            <a:endParaRPr lang="en-ZA"/>
          </a:p>
        </p:txBody>
      </p:sp>
      <p:sp>
        <p:nvSpPr>
          <p:cNvPr id="9" name="Slide Number Placeholder 8"/>
          <p:cNvSpPr>
            <a:spLocks noGrp="1"/>
          </p:cNvSpPr>
          <p:nvPr>
            <p:ph type="sldNum" sz="quarter" idx="12"/>
          </p:nvPr>
        </p:nvSpPr>
        <p:spPr/>
        <p:txBody>
          <a:bodyPr/>
          <a:lstStyle/>
          <a:p>
            <a:fld id="{3652008E-7B51-4AE0-B86D-CD56D9976071}" type="slidenum">
              <a:rPr lang="en-ZA" smtClean="0"/>
              <a:t>‹#›</a:t>
            </a:fld>
            <a:endParaRPr lang="en-ZA"/>
          </a:p>
        </p:txBody>
      </p:sp>
    </p:spTree>
    <p:extLst>
      <p:ext uri="{BB962C8B-B14F-4D97-AF65-F5344CB8AC3E}">
        <p14:creationId xmlns:p14="http://schemas.microsoft.com/office/powerpoint/2010/main" val="41427901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6F46C1FE-5A14-40A6-A6E3-26E87BB1CA32}" type="datetimeFigureOut">
              <a:rPr lang="en-ZA" smtClean="0"/>
              <a:t>2021/01/12</a:t>
            </a:fld>
            <a:endParaRPr lang="en-ZA"/>
          </a:p>
        </p:txBody>
      </p:sp>
      <p:sp>
        <p:nvSpPr>
          <p:cNvPr id="4" name="Footer Placeholder 3"/>
          <p:cNvSpPr>
            <a:spLocks noGrp="1"/>
          </p:cNvSpPr>
          <p:nvPr>
            <p:ph type="ftr" sz="quarter" idx="11"/>
          </p:nvPr>
        </p:nvSpPr>
        <p:spPr/>
        <p:txBody>
          <a:bodyPr/>
          <a:lstStyle/>
          <a:p>
            <a:endParaRPr lang="en-ZA"/>
          </a:p>
        </p:txBody>
      </p:sp>
      <p:sp>
        <p:nvSpPr>
          <p:cNvPr id="5" name="Slide Number Placeholder 4"/>
          <p:cNvSpPr>
            <a:spLocks noGrp="1"/>
          </p:cNvSpPr>
          <p:nvPr>
            <p:ph type="sldNum" sz="quarter" idx="12"/>
          </p:nvPr>
        </p:nvSpPr>
        <p:spPr/>
        <p:txBody>
          <a:bodyPr/>
          <a:lstStyle/>
          <a:p>
            <a:fld id="{3652008E-7B51-4AE0-B86D-CD56D9976071}" type="slidenum">
              <a:rPr lang="en-ZA" smtClean="0"/>
              <a:t>‹#›</a:t>
            </a:fld>
            <a:endParaRPr lang="en-ZA"/>
          </a:p>
        </p:txBody>
      </p:sp>
    </p:spTree>
    <p:extLst>
      <p:ext uri="{BB962C8B-B14F-4D97-AF65-F5344CB8AC3E}">
        <p14:creationId xmlns:p14="http://schemas.microsoft.com/office/powerpoint/2010/main" val="36999297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F46C1FE-5A14-40A6-A6E3-26E87BB1CA32}" type="datetimeFigureOut">
              <a:rPr lang="en-ZA" smtClean="0"/>
              <a:t>2021/01/12</a:t>
            </a:fld>
            <a:endParaRPr lang="en-ZA"/>
          </a:p>
        </p:txBody>
      </p:sp>
      <p:sp>
        <p:nvSpPr>
          <p:cNvPr id="3" name="Footer Placeholder 2"/>
          <p:cNvSpPr>
            <a:spLocks noGrp="1"/>
          </p:cNvSpPr>
          <p:nvPr>
            <p:ph type="ftr" sz="quarter" idx="11"/>
          </p:nvPr>
        </p:nvSpPr>
        <p:spPr/>
        <p:txBody>
          <a:bodyPr/>
          <a:lstStyle/>
          <a:p>
            <a:endParaRPr lang="en-ZA"/>
          </a:p>
        </p:txBody>
      </p:sp>
      <p:sp>
        <p:nvSpPr>
          <p:cNvPr id="4" name="Slide Number Placeholder 3"/>
          <p:cNvSpPr>
            <a:spLocks noGrp="1"/>
          </p:cNvSpPr>
          <p:nvPr>
            <p:ph type="sldNum" sz="quarter" idx="12"/>
          </p:nvPr>
        </p:nvSpPr>
        <p:spPr/>
        <p:txBody>
          <a:bodyPr/>
          <a:lstStyle/>
          <a:p>
            <a:fld id="{3652008E-7B51-4AE0-B86D-CD56D9976071}" type="slidenum">
              <a:rPr lang="en-ZA" smtClean="0"/>
              <a:t>‹#›</a:t>
            </a:fld>
            <a:endParaRPr lang="en-ZA"/>
          </a:p>
        </p:txBody>
      </p:sp>
    </p:spTree>
    <p:extLst>
      <p:ext uri="{BB962C8B-B14F-4D97-AF65-F5344CB8AC3E}">
        <p14:creationId xmlns:p14="http://schemas.microsoft.com/office/powerpoint/2010/main" val="38627950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F46C1FE-5A14-40A6-A6E3-26E87BB1CA32}" type="datetimeFigureOut">
              <a:rPr lang="en-ZA" smtClean="0"/>
              <a:t>2021/01/12</a:t>
            </a:fld>
            <a:endParaRPr lang="en-ZA"/>
          </a:p>
        </p:txBody>
      </p:sp>
      <p:sp>
        <p:nvSpPr>
          <p:cNvPr id="6" name="Footer Placeholder 5"/>
          <p:cNvSpPr>
            <a:spLocks noGrp="1"/>
          </p:cNvSpPr>
          <p:nvPr>
            <p:ph type="ftr" sz="quarter" idx="11"/>
          </p:nvPr>
        </p:nvSpPr>
        <p:spPr/>
        <p:txBody>
          <a:bodyPr/>
          <a:lstStyle/>
          <a:p>
            <a:endParaRPr lang="en-ZA"/>
          </a:p>
        </p:txBody>
      </p:sp>
      <p:sp>
        <p:nvSpPr>
          <p:cNvPr id="7" name="Slide Number Placeholder 6"/>
          <p:cNvSpPr>
            <a:spLocks noGrp="1"/>
          </p:cNvSpPr>
          <p:nvPr>
            <p:ph type="sldNum" sz="quarter" idx="12"/>
          </p:nvPr>
        </p:nvSpPr>
        <p:spPr/>
        <p:txBody>
          <a:bodyPr/>
          <a:lstStyle/>
          <a:p>
            <a:fld id="{3652008E-7B51-4AE0-B86D-CD56D9976071}" type="slidenum">
              <a:rPr lang="en-ZA" smtClean="0"/>
              <a:t>‹#›</a:t>
            </a:fld>
            <a:endParaRPr lang="en-ZA"/>
          </a:p>
        </p:txBody>
      </p:sp>
    </p:spTree>
    <p:extLst>
      <p:ext uri="{BB962C8B-B14F-4D97-AF65-F5344CB8AC3E}">
        <p14:creationId xmlns:p14="http://schemas.microsoft.com/office/powerpoint/2010/main" val="22613199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F46C1FE-5A14-40A6-A6E3-26E87BB1CA32}" type="datetimeFigureOut">
              <a:rPr lang="en-ZA" smtClean="0"/>
              <a:t>2021/01/12</a:t>
            </a:fld>
            <a:endParaRPr lang="en-ZA"/>
          </a:p>
        </p:txBody>
      </p:sp>
      <p:sp>
        <p:nvSpPr>
          <p:cNvPr id="6" name="Footer Placeholder 5"/>
          <p:cNvSpPr>
            <a:spLocks noGrp="1"/>
          </p:cNvSpPr>
          <p:nvPr>
            <p:ph type="ftr" sz="quarter" idx="11"/>
          </p:nvPr>
        </p:nvSpPr>
        <p:spPr/>
        <p:txBody>
          <a:bodyPr/>
          <a:lstStyle/>
          <a:p>
            <a:endParaRPr lang="en-ZA"/>
          </a:p>
        </p:txBody>
      </p:sp>
      <p:sp>
        <p:nvSpPr>
          <p:cNvPr id="7" name="Slide Number Placeholder 6"/>
          <p:cNvSpPr>
            <a:spLocks noGrp="1"/>
          </p:cNvSpPr>
          <p:nvPr>
            <p:ph type="sldNum" sz="quarter" idx="12"/>
          </p:nvPr>
        </p:nvSpPr>
        <p:spPr/>
        <p:txBody>
          <a:bodyPr/>
          <a:lstStyle/>
          <a:p>
            <a:fld id="{3652008E-7B51-4AE0-B86D-CD56D9976071}" type="slidenum">
              <a:rPr lang="en-ZA" smtClean="0"/>
              <a:t>‹#›</a:t>
            </a:fld>
            <a:endParaRPr lang="en-ZA"/>
          </a:p>
        </p:txBody>
      </p:sp>
    </p:spTree>
    <p:extLst>
      <p:ext uri="{BB962C8B-B14F-4D97-AF65-F5344CB8AC3E}">
        <p14:creationId xmlns:p14="http://schemas.microsoft.com/office/powerpoint/2010/main" val="24067453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6F46C1FE-5A14-40A6-A6E3-26E87BB1CA32}" type="datetimeFigureOut">
              <a:rPr lang="en-ZA" smtClean="0"/>
              <a:t>2021/01/12</a:t>
            </a:fld>
            <a:endParaRPr lang="en-ZA"/>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ZA"/>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3652008E-7B51-4AE0-B86D-CD56D9976071}" type="slidenum">
              <a:rPr lang="en-ZA" smtClean="0"/>
              <a:t>‹#›</a:t>
            </a:fld>
            <a:endParaRPr lang="en-ZA"/>
          </a:p>
        </p:txBody>
      </p:sp>
    </p:spTree>
    <p:extLst>
      <p:ext uri="{BB962C8B-B14F-4D97-AF65-F5344CB8AC3E}">
        <p14:creationId xmlns:p14="http://schemas.microsoft.com/office/powerpoint/2010/main" val="1112328088"/>
      </p:ext>
    </p:extLst>
  </p:cSld>
  <p:clrMap bg1="lt1" tx1="dk1" bg2="lt2" tx2="dk2" accent1="accent1" accent2="accent2" accent3="accent3" accent4="accent4" accent5="accent5" accent6="accent6" hlink="hlink" folHlink="folHlink"/>
  <p:sldLayoutIdLst>
    <p:sldLayoutId id="2147483708" r:id="rId1"/>
    <p:sldLayoutId id="2147483709" r:id="rId2"/>
    <p:sldLayoutId id="2147483710" r:id="rId3"/>
    <p:sldLayoutId id="2147483711" r:id="rId4"/>
    <p:sldLayoutId id="2147483712" r:id="rId5"/>
    <p:sldLayoutId id="2147483713" r:id="rId6"/>
    <p:sldLayoutId id="2147483714" r:id="rId7"/>
    <p:sldLayoutId id="2147483715" r:id="rId8"/>
    <p:sldLayoutId id="2147483716" r:id="rId9"/>
    <p:sldLayoutId id="2147483717" r:id="rId10"/>
    <p:sldLayoutId id="2147483718" r:id="rId11"/>
    <p:sldLayoutId id="2147483719" r:id="rId12"/>
    <p:sldLayoutId id="2147483720" r:id="rId13"/>
    <p:sldLayoutId id="2147483721" r:id="rId14"/>
    <p:sldLayoutId id="2147483722" r:id="rId15"/>
    <p:sldLayoutId id="2147483723"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278969"/>
            <a:ext cx="9144000" cy="4280152"/>
          </a:xfrm>
        </p:spPr>
        <p:txBody>
          <a:bodyPr>
            <a:normAutofit fontScale="90000"/>
          </a:bodyPr>
          <a:lstStyle/>
          <a:p>
            <a:r>
              <a:rPr lang="en-ZA" dirty="0" smtClean="0"/>
              <a:t>De-polarizing communities through football for peace: A case of </a:t>
            </a:r>
            <a:r>
              <a:rPr lang="en-ZA" dirty="0" err="1" smtClean="0"/>
              <a:t>Seke</a:t>
            </a:r>
            <a:r>
              <a:rPr lang="en-ZA" dirty="0" smtClean="0"/>
              <a:t> District, </a:t>
            </a:r>
            <a:r>
              <a:rPr lang="en-ZA" dirty="0" smtClean="0"/>
              <a:t>Zimbabwe</a:t>
            </a:r>
            <a:br>
              <a:rPr lang="en-ZA" dirty="0" smtClean="0"/>
            </a:br>
            <a:r>
              <a:rPr lang="en-ZA" sz="4000" dirty="0" smtClean="0"/>
              <a:t>by </a:t>
            </a:r>
            <a:br>
              <a:rPr lang="en-ZA" sz="4000" dirty="0" smtClean="0"/>
            </a:br>
            <a:r>
              <a:rPr lang="en-ZA" sz="4000" dirty="0" smtClean="0"/>
              <a:t>Norman </a:t>
            </a:r>
            <a:r>
              <a:rPr lang="en-ZA" sz="4000" dirty="0" err="1" smtClean="0"/>
              <a:t>Chivasa</a:t>
            </a:r>
            <a:r>
              <a:rPr lang="en-ZA" sz="4000" dirty="0" smtClean="0"/>
              <a:t/>
            </a:r>
            <a:br>
              <a:rPr lang="en-ZA" sz="4000" dirty="0" smtClean="0"/>
            </a:br>
            <a:r>
              <a:rPr lang="en-ZA" sz="4000" dirty="0" smtClean="0"/>
              <a:t>Durban University of Technology </a:t>
            </a:r>
            <a:br>
              <a:rPr lang="en-ZA" sz="4000" dirty="0" smtClean="0"/>
            </a:br>
            <a:r>
              <a:rPr lang="en-ZA" sz="4000" dirty="0" smtClean="0"/>
              <a:t>South Africa</a:t>
            </a:r>
            <a:endParaRPr lang="en-ZA" sz="40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750753"/>
          </a:xfrm>
        </p:spPr>
        <p:txBody>
          <a:bodyPr>
            <a:normAutofit fontScale="90000"/>
          </a:bodyPr>
          <a:lstStyle/>
          <a:p>
            <a:r>
              <a:rPr lang="en-ZA" b="1" dirty="0" smtClean="0"/>
              <a:t>De-polarizing </a:t>
            </a:r>
            <a:r>
              <a:rPr lang="en-ZA" b="1" dirty="0" smtClean="0"/>
              <a:t>communities: F4P model in </a:t>
            </a:r>
            <a:r>
              <a:rPr lang="en-ZA" b="1" dirty="0" err="1"/>
              <a:t>S</a:t>
            </a:r>
            <a:r>
              <a:rPr lang="en-ZA" b="1" dirty="0" err="1" smtClean="0"/>
              <a:t>eke</a:t>
            </a:r>
            <a:r>
              <a:rPr lang="en-ZA" b="1" dirty="0" smtClean="0"/>
              <a:t> district </a:t>
            </a:r>
            <a:endParaRPr lang="en-ZA" b="1" dirty="0"/>
          </a:p>
        </p:txBody>
      </p:sp>
      <p:sp>
        <p:nvSpPr>
          <p:cNvPr id="3" name="Content Placeholder 2"/>
          <p:cNvSpPr>
            <a:spLocks noGrp="1"/>
          </p:cNvSpPr>
          <p:nvPr>
            <p:ph idx="1"/>
          </p:nvPr>
        </p:nvSpPr>
        <p:spPr>
          <a:xfrm>
            <a:off x="838200" y="1115878"/>
            <a:ext cx="10515600" cy="5742122"/>
          </a:xfrm>
        </p:spPr>
        <p:txBody>
          <a:bodyPr>
            <a:normAutofit fontScale="90000" lnSpcReduction="10000"/>
          </a:bodyPr>
          <a:lstStyle/>
          <a:p>
            <a:r>
              <a:rPr lang="en-ZA" sz="3200" dirty="0"/>
              <a:t>The </a:t>
            </a:r>
            <a:r>
              <a:rPr lang="en-ZA" sz="3200" dirty="0" smtClean="0"/>
              <a:t>paper </a:t>
            </a:r>
            <a:r>
              <a:rPr lang="en-ZA" sz="3200" dirty="0"/>
              <a:t>seeks to integrate the concept of F4P within on-going sporting activities conducted by local people in ward 8 </a:t>
            </a:r>
            <a:endParaRPr lang="en-ZA" sz="3200" dirty="0" smtClean="0"/>
          </a:p>
          <a:p>
            <a:r>
              <a:rPr lang="en-ZA" sz="3200" dirty="0" err="1" smtClean="0"/>
              <a:t>Seke</a:t>
            </a:r>
            <a:r>
              <a:rPr lang="en-ZA" sz="3200" dirty="0" smtClean="0"/>
              <a:t> </a:t>
            </a:r>
            <a:r>
              <a:rPr lang="en-ZA" sz="3200" dirty="0" smtClean="0"/>
              <a:t>district is in </a:t>
            </a:r>
            <a:r>
              <a:rPr lang="en-ZA" sz="3200" dirty="0" err="1" smtClean="0"/>
              <a:t>Mahonaland</a:t>
            </a:r>
            <a:r>
              <a:rPr lang="en-ZA" sz="3200" dirty="0" smtClean="0"/>
              <a:t> east province</a:t>
            </a:r>
          </a:p>
          <a:p>
            <a:r>
              <a:rPr lang="en-ZA" sz="3200" dirty="0" smtClean="0"/>
              <a:t>21 wards with 13 communal and 8 urban</a:t>
            </a:r>
          </a:p>
          <a:p>
            <a:r>
              <a:rPr lang="en-ZA" sz="3200" dirty="0" smtClean="0"/>
              <a:t>The F4P will be tested in ward 8 of </a:t>
            </a:r>
            <a:r>
              <a:rPr lang="en-ZA" sz="3200" dirty="0" err="1" smtClean="0"/>
              <a:t>Seke</a:t>
            </a:r>
            <a:r>
              <a:rPr lang="en-ZA" sz="3200" dirty="0" smtClean="0"/>
              <a:t> district</a:t>
            </a:r>
          </a:p>
          <a:p>
            <a:r>
              <a:rPr lang="en-ZA" sz="3200" dirty="0" smtClean="0"/>
              <a:t>There are </a:t>
            </a:r>
            <a:r>
              <a:rPr lang="en-ZA" sz="3200" b="1" dirty="0" smtClean="0"/>
              <a:t>number of informal associations </a:t>
            </a:r>
            <a:r>
              <a:rPr lang="en-ZA" sz="3200" dirty="0" smtClean="0"/>
              <a:t>there such as burial societies, football clubs </a:t>
            </a:r>
            <a:r>
              <a:rPr lang="en-ZA" sz="3200" dirty="0" err="1" smtClean="0"/>
              <a:t>etc</a:t>
            </a:r>
            <a:endParaRPr lang="en-ZA" sz="3200" dirty="0" smtClean="0"/>
          </a:p>
          <a:p>
            <a:r>
              <a:rPr lang="en-ZA" sz="3200" b="1" dirty="0" smtClean="0"/>
              <a:t>There are on-going sporting activities mobilised </a:t>
            </a:r>
            <a:r>
              <a:rPr lang="en-ZA" sz="3200" dirty="0" smtClean="0"/>
              <a:t>by local people but they </a:t>
            </a:r>
            <a:r>
              <a:rPr lang="en-ZA" sz="3200" b="1" dirty="0" smtClean="0"/>
              <a:t>do lack the peace component</a:t>
            </a:r>
          </a:p>
          <a:p>
            <a:r>
              <a:rPr lang="en-ZA" sz="3200" b="1" dirty="0" smtClean="0"/>
              <a:t>We are not re-inventing the wheel </a:t>
            </a:r>
            <a:r>
              <a:rPr lang="en-ZA" sz="3200" dirty="0" smtClean="0"/>
              <a:t>but enhancing existing sporting activities at community levels in </a:t>
            </a:r>
            <a:r>
              <a:rPr lang="en-ZA" sz="3200" dirty="0" err="1" smtClean="0"/>
              <a:t>Seke</a:t>
            </a:r>
            <a:r>
              <a:rPr lang="en-ZA" sz="3200" dirty="0" smtClean="0"/>
              <a:t> district</a:t>
            </a:r>
          </a:p>
          <a:p>
            <a:pPr lvl="1"/>
            <a:endParaRPr lang="en-ZA" sz="3200" dirty="0">
              <a:solidFill>
                <a:srgbClr val="FF0000"/>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922020"/>
          </a:xfrm>
        </p:spPr>
        <p:txBody>
          <a:bodyPr/>
          <a:lstStyle/>
          <a:p>
            <a:r>
              <a:rPr lang="en-ZA" altLang="en-US" b="1" dirty="0"/>
              <a:t>F4P intervention model in </a:t>
            </a:r>
            <a:r>
              <a:rPr lang="en-ZA" altLang="en-US" b="1" dirty="0" err="1"/>
              <a:t>Seke</a:t>
            </a:r>
            <a:r>
              <a:rPr lang="en-ZA" altLang="en-US" b="1" dirty="0"/>
              <a:t> district (</a:t>
            </a:r>
            <a:r>
              <a:rPr lang="en-ZA" altLang="en-US" b="1" dirty="0" err="1"/>
              <a:t>cont</a:t>
            </a:r>
            <a:r>
              <a:rPr lang="en-ZA" altLang="en-US" dirty="0"/>
              <a:t>)</a:t>
            </a:r>
          </a:p>
        </p:txBody>
      </p:sp>
      <p:sp>
        <p:nvSpPr>
          <p:cNvPr id="3" name="Content Placeholder 2"/>
          <p:cNvSpPr>
            <a:spLocks noGrp="1"/>
          </p:cNvSpPr>
          <p:nvPr>
            <p:ph idx="1"/>
          </p:nvPr>
        </p:nvSpPr>
        <p:spPr>
          <a:xfrm>
            <a:off x="838200" y="1287780"/>
            <a:ext cx="10515600" cy="5480685"/>
          </a:xfrm>
        </p:spPr>
        <p:txBody>
          <a:bodyPr>
            <a:normAutofit fontScale="85000" lnSpcReduction="20000"/>
          </a:bodyPr>
          <a:lstStyle/>
          <a:p>
            <a:pPr marL="0" indent="0" algn="ctr">
              <a:buNone/>
            </a:pPr>
            <a:r>
              <a:rPr lang="en-ZA" sz="2800" b="1" dirty="0" smtClean="0">
                <a:sym typeface="+mn-ea"/>
              </a:rPr>
              <a:t>THE DESIGN OF THE F4P INTERVENTION</a:t>
            </a:r>
            <a:endParaRPr lang="en-ZA" sz="2800" b="1" dirty="0" smtClean="0"/>
          </a:p>
          <a:p>
            <a:pPr marL="514350" indent="-514350">
              <a:buFont typeface="+mj-lt"/>
              <a:buAutoNum type="arabicPeriod"/>
            </a:pPr>
            <a:r>
              <a:rPr lang="en-ZA" sz="2800" dirty="0" smtClean="0">
                <a:sym typeface="+mn-ea"/>
              </a:rPr>
              <a:t>to </a:t>
            </a:r>
            <a:r>
              <a:rPr lang="en-ZA" sz="2800" dirty="0" smtClean="0">
                <a:sym typeface="+mn-ea"/>
              </a:rPr>
              <a:t>identify stakeholders involved in sporting activities- secure buy-in from them</a:t>
            </a:r>
            <a:endParaRPr lang="en-ZA" sz="2800" dirty="0" smtClean="0"/>
          </a:p>
          <a:p>
            <a:pPr marL="514350" indent="-514350">
              <a:buFont typeface="+mj-lt"/>
              <a:buAutoNum type="arabicPeriod"/>
            </a:pPr>
            <a:r>
              <a:rPr lang="en-ZA" sz="2800" dirty="0" smtClean="0">
                <a:sym typeface="+mn-ea"/>
              </a:rPr>
              <a:t>Sponsor </a:t>
            </a:r>
            <a:r>
              <a:rPr lang="en-ZA" sz="2800" dirty="0" smtClean="0">
                <a:sym typeface="+mn-ea"/>
              </a:rPr>
              <a:t>a tournament involving local people and local football clubs </a:t>
            </a:r>
            <a:endParaRPr lang="en-ZA" sz="2800" dirty="0" smtClean="0"/>
          </a:p>
          <a:p>
            <a:pPr marL="0" indent="0">
              <a:buNone/>
            </a:pPr>
            <a:r>
              <a:rPr lang="en-ZA" sz="2800" dirty="0" smtClean="0">
                <a:sym typeface="+mn-ea"/>
              </a:rPr>
              <a:t>(</a:t>
            </a:r>
            <a:r>
              <a:rPr lang="en-ZA" sz="2800" b="1" dirty="0" smtClean="0">
                <a:sym typeface="+mn-ea"/>
              </a:rPr>
              <a:t>As part of fieldwork </a:t>
            </a:r>
            <a:r>
              <a:rPr lang="en-ZA" sz="2800" dirty="0" smtClean="0">
                <a:sym typeface="+mn-ea"/>
              </a:rPr>
              <a:t>we </a:t>
            </a:r>
            <a:r>
              <a:rPr lang="en-ZA" b="1" dirty="0" smtClean="0">
                <a:sym typeface="+mn-ea"/>
              </a:rPr>
              <a:t>can </a:t>
            </a:r>
            <a:r>
              <a:rPr lang="en-ZA" b="1" dirty="0">
                <a:sym typeface="+mn-ea"/>
              </a:rPr>
              <a:t>p</a:t>
            </a:r>
            <a:r>
              <a:rPr lang="en-ZA" sz="2800" b="1" dirty="0" smtClean="0">
                <a:sym typeface="+mn-ea"/>
              </a:rPr>
              <a:t>rovide </a:t>
            </a:r>
            <a:r>
              <a:rPr lang="en-ZA" sz="2800" b="1" dirty="0" smtClean="0">
                <a:sym typeface="+mn-ea"/>
              </a:rPr>
              <a:t>a low-cost sporting grant </a:t>
            </a:r>
            <a:r>
              <a:rPr lang="en-ZA" sz="2800" dirty="0" smtClean="0">
                <a:sym typeface="+mn-ea"/>
              </a:rPr>
              <a:t>(involving different </a:t>
            </a:r>
            <a:r>
              <a:rPr lang="en-ZA" sz="2800" dirty="0" smtClean="0">
                <a:sym typeface="+mn-ea"/>
              </a:rPr>
              <a:t>sporting events such as netball and football</a:t>
            </a:r>
            <a:r>
              <a:rPr lang="en-ZA" sz="2800" dirty="0" smtClean="0">
                <a:sym typeface="+mn-ea"/>
              </a:rPr>
              <a:t>) like buying T/shirts for the winning team </a:t>
            </a:r>
            <a:endParaRPr lang="en-ZA" sz="2800" dirty="0" smtClean="0"/>
          </a:p>
          <a:p>
            <a:pPr marL="0" indent="0" algn="ctr">
              <a:buNone/>
            </a:pPr>
            <a:r>
              <a:rPr lang="en-ZA" sz="2800" b="1" dirty="0" smtClean="0">
                <a:sym typeface="+mn-ea"/>
              </a:rPr>
              <a:t>IMPLEMENTATION </a:t>
            </a:r>
            <a:endParaRPr lang="en-ZA" sz="2800" b="1" dirty="0" smtClean="0"/>
          </a:p>
          <a:p>
            <a:r>
              <a:rPr lang="en-ZA" sz="2800" dirty="0" smtClean="0">
                <a:sym typeface="+mn-ea"/>
              </a:rPr>
              <a:t>Mobilise people to attend the tournament</a:t>
            </a:r>
            <a:endParaRPr lang="en-ZA" sz="2800" dirty="0" smtClean="0"/>
          </a:p>
          <a:p>
            <a:r>
              <a:rPr lang="en-ZA" b="1" dirty="0">
                <a:sym typeface="+mn-ea"/>
              </a:rPr>
              <a:t>Prior to and after the </a:t>
            </a:r>
            <a:r>
              <a:rPr lang="en-ZA" b="1" dirty="0" smtClean="0">
                <a:sym typeface="+mn-ea"/>
              </a:rPr>
              <a:t>football event </a:t>
            </a:r>
            <a:r>
              <a:rPr lang="en-ZA" dirty="0">
                <a:sym typeface="+mn-ea"/>
              </a:rPr>
              <a:t>some 5 to 10 minutes lecture on peace education can be done by  F4P sponsors</a:t>
            </a:r>
            <a:r>
              <a:rPr lang="en-ZA" dirty="0" smtClean="0">
                <a:sym typeface="+mn-ea"/>
              </a:rPr>
              <a:t>.</a:t>
            </a:r>
            <a:endParaRPr lang="en-ZA" sz="2800" dirty="0" smtClean="0">
              <a:sym typeface="+mn-ea"/>
            </a:endParaRPr>
          </a:p>
          <a:p>
            <a:r>
              <a:rPr lang="en-ZA" sz="2800" dirty="0" smtClean="0">
                <a:sym typeface="+mn-ea"/>
              </a:rPr>
              <a:t>Sport </a:t>
            </a:r>
            <a:r>
              <a:rPr lang="en-ZA" sz="2800" dirty="0" smtClean="0">
                <a:sym typeface="+mn-ea"/>
              </a:rPr>
              <a:t>tournaments will involve prize giving to Mr/Ms Peace, after the tournament- those players that demonstrate tolerance, friendship, </a:t>
            </a:r>
            <a:r>
              <a:rPr lang="en-ZA" sz="2800" dirty="0" err="1" smtClean="0">
                <a:sym typeface="+mn-ea"/>
              </a:rPr>
              <a:t>etc</a:t>
            </a:r>
            <a:endParaRPr lang="en-ZA" sz="2800" dirty="0" smtClean="0"/>
          </a:p>
          <a:p>
            <a:r>
              <a:rPr lang="en-ZA" sz="2800" b="1" dirty="0" smtClean="0">
                <a:sym typeface="+mn-ea"/>
              </a:rPr>
              <a:t>The assumption here </a:t>
            </a:r>
            <a:r>
              <a:rPr lang="en-ZA" sz="2800" dirty="0" smtClean="0">
                <a:sym typeface="+mn-ea"/>
              </a:rPr>
              <a:t>is that through </a:t>
            </a:r>
            <a:r>
              <a:rPr lang="en-ZA" sz="2800" dirty="0" smtClean="0">
                <a:sym typeface="+mn-ea"/>
              </a:rPr>
              <a:t>peace education lectures and case studies – people can learn some peace values</a:t>
            </a:r>
            <a:endParaRPr lang="en-ZA" sz="2800" dirty="0" smtClean="0"/>
          </a:p>
          <a:p>
            <a:pPr lvl="1"/>
            <a:endParaRPr lang="en-ZA" sz="2800" dirty="0">
              <a:solidFill>
                <a:srgbClr val="FF0000"/>
              </a:solidFill>
            </a:endParaRPr>
          </a:p>
          <a:p>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849630"/>
          </a:xfrm>
        </p:spPr>
        <p:txBody>
          <a:bodyPr/>
          <a:lstStyle/>
          <a:p>
            <a:r>
              <a:rPr lang="en-ZA" altLang="en-US" dirty="0"/>
              <a:t> </a:t>
            </a:r>
            <a:r>
              <a:rPr lang="en-ZA" altLang="en-US" b="1" dirty="0"/>
              <a:t>F4P model (cont.).</a:t>
            </a:r>
          </a:p>
        </p:txBody>
      </p:sp>
      <p:sp>
        <p:nvSpPr>
          <p:cNvPr id="3" name="Content Placeholder 2"/>
          <p:cNvSpPr>
            <a:spLocks noGrp="1"/>
          </p:cNvSpPr>
          <p:nvPr>
            <p:ph idx="1"/>
          </p:nvPr>
        </p:nvSpPr>
        <p:spPr>
          <a:xfrm>
            <a:off x="838200" y="1336040"/>
            <a:ext cx="10515600" cy="5201920"/>
          </a:xfrm>
        </p:spPr>
        <p:txBody>
          <a:bodyPr>
            <a:normAutofit lnSpcReduction="10000"/>
          </a:bodyPr>
          <a:lstStyle/>
          <a:p>
            <a:pPr algn="ctr"/>
            <a:r>
              <a:rPr lang="en-ZA" altLang="en-US" b="1" dirty="0"/>
              <a:t>EVALUATION</a:t>
            </a:r>
          </a:p>
          <a:p>
            <a:pPr algn="l"/>
            <a:r>
              <a:rPr lang="en-ZA" altLang="en-US" dirty="0"/>
              <a:t>The evaluation will </a:t>
            </a:r>
            <a:r>
              <a:rPr lang="en-ZA" altLang="en-US" b="1" dirty="0"/>
              <a:t>seek to understand the lived experiences of spectators, football organisers and players on the utility </a:t>
            </a:r>
            <a:r>
              <a:rPr lang="en-ZA" altLang="en-US" dirty="0"/>
              <a:t>of football as a cohesive tool for community peace and development. </a:t>
            </a:r>
          </a:p>
          <a:p>
            <a:pPr algn="l"/>
            <a:r>
              <a:rPr lang="en-ZA" altLang="en-US" dirty="0"/>
              <a:t>T</a:t>
            </a:r>
            <a:r>
              <a:rPr lang="en-ZA" altLang="en-US" dirty="0" smtClean="0"/>
              <a:t>he </a:t>
            </a:r>
            <a:r>
              <a:rPr lang="en-ZA" altLang="en-US" dirty="0"/>
              <a:t>evaluation </a:t>
            </a:r>
            <a:r>
              <a:rPr lang="en-ZA" altLang="en-US" dirty="0" smtClean="0"/>
              <a:t>will </a:t>
            </a:r>
            <a:r>
              <a:rPr lang="en-ZA" altLang="en-US" dirty="0"/>
              <a:t>seek to understand previous </a:t>
            </a:r>
            <a:r>
              <a:rPr lang="en-ZA" altLang="en-US" dirty="0" smtClean="0"/>
              <a:t>experiences </a:t>
            </a:r>
            <a:r>
              <a:rPr lang="en-ZA" altLang="en-US" dirty="0"/>
              <a:t>of tensions during an on-going football match and the extent to which these were </a:t>
            </a:r>
            <a:r>
              <a:rPr lang="en-ZA" altLang="en-US" dirty="0" smtClean="0"/>
              <a:t>addressed</a:t>
            </a:r>
          </a:p>
          <a:p>
            <a:pPr algn="l"/>
            <a:r>
              <a:rPr lang="en-ZA" altLang="en-US" dirty="0" smtClean="0"/>
              <a:t>To draw lessons </a:t>
            </a:r>
            <a:r>
              <a:rPr lang="en-ZA" altLang="en-US" dirty="0"/>
              <a:t>two F4P events </a:t>
            </a:r>
            <a:r>
              <a:rPr lang="en-ZA" altLang="en-US" dirty="0" smtClean="0"/>
              <a:t> involving maybe 3 or four local teams in the villages should </a:t>
            </a:r>
            <a:r>
              <a:rPr lang="en-ZA" altLang="en-US" dirty="0"/>
              <a:t>be implemented thereafter conduct </a:t>
            </a:r>
            <a:r>
              <a:rPr lang="en-ZA" altLang="en-US" dirty="0" smtClean="0"/>
              <a:t>empirical </a:t>
            </a:r>
            <a:r>
              <a:rPr lang="en-ZA" altLang="en-US" dirty="0"/>
              <a:t>study </a:t>
            </a:r>
          </a:p>
          <a:p>
            <a:pPr algn="ctr"/>
            <a:r>
              <a:rPr lang="en-ZA" altLang="en-US" sz="3000" b="1" dirty="0"/>
              <a:t>Sample </a:t>
            </a:r>
          </a:p>
          <a:p>
            <a:pPr algn="l"/>
            <a:r>
              <a:rPr lang="en-ZA" altLang="en-US" dirty="0"/>
              <a:t> Sample will comprise of 20 </a:t>
            </a:r>
            <a:r>
              <a:rPr lang="en-ZA" altLang="en-US" dirty="0" smtClean="0"/>
              <a:t>respondents </a:t>
            </a:r>
            <a:r>
              <a:rPr lang="en-ZA" altLang="en-US" dirty="0"/>
              <a:t>inclusive of football players from each team inclusive of the coaches, community leaders attending football matches and ordinary people (spectators) to report their experiences of </a:t>
            </a:r>
            <a:r>
              <a:rPr lang="en-ZA" altLang="en-US" dirty="0" err="1"/>
              <a:t>footbal</a:t>
            </a:r>
            <a:r>
              <a:rPr lang="en-ZA" altLang="en-US" dirty="0"/>
              <a:t> matches.</a:t>
            </a:r>
          </a:p>
          <a:p>
            <a:pPr algn="ctr"/>
            <a:r>
              <a:rPr lang="en-ZA" altLang="en-US" b="1" dirty="0"/>
              <a:t>Post-evaluation trial</a:t>
            </a:r>
          </a:p>
          <a:p>
            <a:pPr algn="l"/>
            <a:r>
              <a:rPr lang="en-ZA" altLang="en-US" b="1" dirty="0"/>
              <a:t>a second cycle of F4P </a:t>
            </a:r>
            <a:r>
              <a:rPr lang="en-ZA" altLang="en-US" b="1" dirty="0" smtClean="0"/>
              <a:t>initiate </a:t>
            </a:r>
            <a:r>
              <a:rPr lang="en-ZA" altLang="en-US" b="1" dirty="0"/>
              <a:t>will be tested using insights from the pilot intervention and draw lessons for the future</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85981"/>
            <a:ext cx="10515600" cy="612509"/>
          </a:xfrm>
        </p:spPr>
        <p:txBody>
          <a:bodyPr>
            <a:normAutofit fontScale="90000"/>
          </a:bodyPr>
          <a:lstStyle/>
          <a:p>
            <a:r>
              <a:rPr lang="en-ZA" dirty="0" smtClean="0"/>
              <a:t>Way forward</a:t>
            </a:r>
            <a:r>
              <a:rPr lang="en-ZA" dirty="0" smtClean="0"/>
              <a:t> </a:t>
            </a:r>
            <a:endParaRPr lang="en-ZA" dirty="0"/>
          </a:p>
        </p:txBody>
      </p:sp>
      <p:sp>
        <p:nvSpPr>
          <p:cNvPr id="3" name="Content Placeholder 2"/>
          <p:cNvSpPr>
            <a:spLocks noGrp="1"/>
          </p:cNvSpPr>
          <p:nvPr>
            <p:ph idx="1"/>
          </p:nvPr>
        </p:nvSpPr>
        <p:spPr>
          <a:xfrm>
            <a:off x="838200" y="1007389"/>
            <a:ext cx="10515600" cy="5703377"/>
          </a:xfrm>
        </p:spPr>
        <p:txBody>
          <a:bodyPr>
            <a:normAutofit/>
          </a:bodyPr>
          <a:lstStyle/>
          <a:p>
            <a:r>
              <a:rPr lang="en-ZA"/>
              <a:t>This paper is not a stand alone but adds to existing voices that seeks to enhance community efforts to address polarization through </a:t>
            </a:r>
            <a:r>
              <a:rPr lang="en-ZA"/>
              <a:t>F4P </a:t>
            </a:r>
            <a:r>
              <a:rPr lang="en-ZA" smtClean="0"/>
              <a:t>initiatives</a:t>
            </a:r>
          </a:p>
          <a:p>
            <a:r>
              <a:rPr lang="en-ZA" dirty="0" smtClean="0"/>
              <a:t>Community </a:t>
            </a:r>
            <a:r>
              <a:rPr lang="en-ZA" dirty="0"/>
              <a:t>peace initiatives are often small and simple  but important</a:t>
            </a:r>
          </a:p>
          <a:p>
            <a:r>
              <a:rPr lang="en-ZA" dirty="0"/>
              <a:t>They do not involve official bureaucratic structures but local structures that are within the </a:t>
            </a:r>
            <a:r>
              <a:rPr lang="en-ZA" dirty="0" smtClean="0"/>
              <a:t>community</a:t>
            </a:r>
          </a:p>
          <a:p>
            <a:r>
              <a:rPr lang="en-ZA" dirty="0"/>
              <a:t>Involve ordinary people with common interest and are all engaged in mutual policing and that is what makes the initiative more sustainable.</a:t>
            </a:r>
          </a:p>
          <a:p>
            <a:r>
              <a:rPr lang="en-ZA" dirty="0"/>
              <a:t>Such initiatives are usually guided by culture specific norms and values and that is what makes them more informal but legitimate in their host </a:t>
            </a:r>
            <a:r>
              <a:rPr lang="en-ZA" dirty="0" smtClean="0"/>
              <a:t>communities</a:t>
            </a:r>
            <a:endParaRPr lang="en-ZA" dirty="0"/>
          </a:p>
          <a:p>
            <a:r>
              <a:rPr lang="en-ZA" dirty="0" smtClean="0"/>
              <a:t>To support </a:t>
            </a:r>
            <a:r>
              <a:rPr lang="en-ZA" dirty="0"/>
              <a:t>community initiatives sport becomes versatile tool for peace education</a:t>
            </a:r>
          </a:p>
          <a:p>
            <a:pPr algn="ctr"/>
            <a:endParaRPr lang="en-ZA" dirty="0" smtClean="0"/>
          </a:p>
          <a:p>
            <a:pPr algn="ctr"/>
            <a:r>
              <a:rPr lang="en-ZA" dirty="0" smtClean="0"/>
              <a:t>THANK YOU FOR YOUR TIME</a:t>
            </a:r>
            <a:endParaRPr lang="en-ZA"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smtClean="0"/>
              <a:t>Presentation structure</a:t>
            </a:r>
            <a:endParaRPr lang="en-ZA" dirty="0"/>
          </a:p>
        </p:txBody>
      </p:sp>
      <p:sp>
        <p:nvSpPr>
          <p:cNvPr id="3" name="Content Placeholder 2"/>
          <p:cNvSpPr>
            <a:spLocks noGrp="1"/>
          </p:cNvSpPr>
          <p:nvPr>
            <p:ph idx="1"/>
          </p:nvPr>
        </p:nvSpPr>
        <p:spPr/>
        <p:txBody>
          <a:bodyPr>
            <a:normAutofit/>
          </a:bodyPr>
          <a:lstStyle/>
          <a:p>
            <a:r>
              <a:rPr lang="en-ZA" dirty="0" smtClean="0"/>
              <a:t>Introduction</a:t>
            </a:r>
          </a:p>
          <a:p>
            <a:r>
              <a:rPr lang="en-ZA" dirty="0" smtClean="0"/>
              <a:t>The nature of polarization in Zimbabwean communities</a:t>
            </a:r>
          </a:p>
          <a:p>
            <a:r>
              <a:rPr lang="en-ZA" dirty="0" smtClean="0"/>
              <a:t>The forces behind polarization</a:t>
            </a:r>
          </a:p>
          <a:p>
            <a:r>
              <a:rPr lang="en-ZA" dirty="0" smtClean="0"/>
              <a:t>Statement of the problem</a:t>
            </a:r>
          </a:p>
          <a:p>
            <a:r>
              <a:rPr lang="en-ZA" dirty="0" smtClean="0"/>
              <a:t>Past and present interventions to address polarization</a:t>
            </a:r>
          </a:p>
          <a:p>
            <a:r>
              <a:rPr lang="en-ZA" dirty="0" smtClean="0"/>
              <a:t>Football for peace </a:t>
            </a:r>
            <a:r>
              <a:rPr lang="en-ZA" dirty="0" smtClean="0"/>
              <a:t>theory</a:t>
            </a:r>
            <a:endParaRPr lang="en-ZA" dirty="0" smtClean="0"/>
          </a:p>
          <a:p>
            <a:r>
              <a:rPr lang="en-ZA" dirty="0" smtClean="0"/>
              <a:t>Depolarizing communities: F4P model in </a:t>
            </a:r>
            <a:r>
              <a:rPr lang="en-ZA" dirty="0" err="1" smtClean="0"/>
              <a:t>Seke</a:t>
            </a:r>
            <a:r>
              <a:rPr lang="en-ZA" dirty="0" smtClean="0"/>
              <a:t> district</a:t>
            </a:r>
          </a:p>
          <a:p>
            <a:r>
              <a:rPr lang="en-ZA" dirty="0" smtClean="0"/>
              <a:t>Way forward…?</a:t>
            </a:r>
            <a:endParaRPr lang="en-ZA"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39486"/>
            <a:ext cx="10515600" cy="836908"/>
          </a:xfrm>
        </p:spPr>
        <p:txBody>
          <a:bodyPr/>
          <a:lstStyle/>
          <a:p>
            <a:r>
              <a:rPr lang="en-ZA" dirty="0" smtClean="0"/>
              <a:t>Introduction</a:t>
            </a:r>
            <a:endParaRPr lang="en-ZA" dirty="0"/>
          </a:p>
        </p:txBody>
      </p:sp>
      <p:sp>
        <p:nvSpPr>
          <p:cNvPr id="3" name="Content Placeholder 2"/>
          <p:cNvSpPr>
            <a:spLocks noGrp="1"/>
          </p:cNvSpPr>
          <p:nvPr>
            <p:ph idx="1"/>
          </p:nvPr>
        </p:nvSpPr>
        <p:spPr>
          <a:xfrm>
            <a:off x="838200" y="976394"/>
            <a:ext cx="10515600" cy="5881606"/>
          </a:xfrm>
        </p:spPr>
        <p:txBody>
          <a:bodyPr>
            <a:noAutofit/>
          </a:bodyPr>
          <a:lstStyle/>
          <a:p>
            <a:r>
              <a:rPr lang="en-ZA" sz="1800" dirty="0">
                <a:latin typeface="Arial Narrow" panose="020B0606020202030204" pitchFamily="34" charset="0"/>
              </a:rPr>
              <a:t>It is an open secret that </a:t>
            </a:r>
            <a:r>
              <a:rPr lang="en-ZA" sz="1800" b="1" dirty="0">
                <a:latin typeface="Arial Narrow" panose="020B0606020202030204" pitchFamily="34" charset="0"/>
              </a:rPr>
              <a:t>in </a:t>
            </a:r>
            <a:r>
              <a:rPr lang="en-ZA" sz="1800" b="1" dirty="0" smtClean="0">
                <a:latin typeface="Arial Narrow" panose="020B0606020202030204" pitchFamily="34" charset="0"/>
              </a:rPr>
              <a:t>Zimbabwe elite divisions are mirrored at the community level through</a:t>
            </a:r>
            <a:r>
              <a:rPr lang="en-ZA" sz="1800" dirty="0" smtClean="0">
                <a:latin typeface="Arial Narrow" panose="020B0606020202030204" pitchFamily="34" charset="0"/>
              </a:rPr>
              <a:t>:</a:t>
            </a:r>
          </a:p>
          <a:p>
            <a:pPr lvl="2"/>
            <a:r>
              <a:rPr lang="en-ZA" sz="1800" dirty="0">
                <a:latin typeface="Arial Narrow" panose="020B0606020202030204" pitchFamily="34" charset="0"/>
              </a:rPr>
              <a:t>I</a:t>
            </a:r>
            <a:r>
              <a:rPr lang="en-ZA" sz="1800" dirty="0" smtClean="0">
                <a:latin typeface="Arial Narrow" panose="020B0606020202030204" pitchFamily="34" charset="0"/>
              </a:rPr>
              <a:t>ncreased inter-party competition between two dominant parties (ZANU PF and MDC)</a:t>
            </a:r>
          </a:p>
          <a:p>
            <a:pPr lvl="2"/>
            <a:r>
              <a:rPr lang="en-ZA" sz="1800" dirty="0" smtClean="0">
                <a:latin typeface="Arial Narrow" panose="020B0606020202030204" pitchFamily="34" charset="0"/>
              </a:rPr>
              <a:t>And politicization of constituencies </a:t>
            </a:r>
          </a:p>
          <a:p>
            <a:endParaRPr lang="en-ZA" b="1" dirty="0">
              <a:latin typeface="Arial Narrow" panose="020B0606020202030204" pitchFamily="34" charset="0"/>
            </a:endParaRPr>
          </a:p>
          <a:p>
            <a:r>
              <a:rPr lang="en-ZA" b="1" dirty="0" smtClean="0">
                <a:latin typeface="Arial Narrow" panose="020B0606020202030204" pitchFamily="34" charset="0"/>
              </a:rPr>
              <a:t>Inter-party competition and politicisation of constituencies</a:t>
            </a:r>
            <a:r>
              <a:rPr lang="en-ZA" sz="1800" b="1" dirty="0" smtClean="0">
                <a:latin typeface="Arial Narrow" panose="020B0606020202030204" pitchFamily="34" charset="0"/>
              </a:rPr>
              <a:t> happen </a:t>
            </a:r>
            <a:r>
              <a:rPr lang="en-ZA" sz="1800" b="1" dirty="0" smtClean="0">
                <a:latin typeface="Arial Narrow" panose="020B0606020202030204" pitchFamily="34" charset="0"/>
              </a:rPr>
              <a:t>during election </a:t>
            </a:r>
            <a:r>
              <a:rPr lang="en-ZA" sz="1800" dirty="0" smtClean="0">
                <a:latin typeface="Arial Narrow" panose="020B0606020202030204" pitchFamily="34" charset="0"/>
              </a:rPr>
              <a:t>time  and these dynamics are major triggers of polarization in Zimbabwe (</a:t>
            </a:r>
            <a:r>
              <a:rPr lang="en-ZA" sz="1800" dirty="0" err="1" smtClean="0"/>
              <a:t>LeBas</a:t>
            </a:r>
            <a:r>
              <a:rPr lang="en-ZA" sz="1800" dirty="0" smtClean="0"/>
              <a:t>, 2006) </a:t>
            </a:r>
          </a:p>
          <a:p>
            <a:r>
              <a:rPr lang="en-ZA" sz="1800" dirty="0" smtClean="0">
                <a:latin typeface="Arial Narrow" panose="020B0606020202030204" pitchFamily="34" charset="0"/>
              </a:rPr>
              <a:t>Polarization involves divergent beliefs, attitudes, behaviours and practices that are closely aligned with specific political party ideologies and interests</a:t>
            </a:r>
          </a:p>
          <a:p>
            <a:r>
              <a:rPr lang="en-ZA" sz="1800" b="1" i="1" dirty="0" smtClean="0">
                <a:latin typeface="Arial Narrow" panose="020B0606020202030204" pitchFamily="34" charset="0"/>
              </a:rPr>
              <a:t>At </a:t>
            </a:r>
            <a:r>
              <a:rPr lang="en-ZA" sz="1800" b="1" i="1" dirty="0" smtClean="0">
                <a:latin typeface="Arial Narrow" panose="020B0606020202030204" pitchFamily="34" charset="0"/>
              </a:rPr>
              <a:t>community level polarization manifests through </a:t>
            </a:r>
            <a:r>
              <a:rPr lang="en-ZA" sz="1800" b="1" i="1" dirty="0">
                <a:latin typeface="Arial Narrow" panose="020B0606020202030204" pitchFamily="34" charset="0"/>
              </a:rPr>
              <a:t>enemification and satanization between individuals and groups belonging to rival political </a:t>
            </a:r>
            <a:r>
              <a:rPr lang="en-ZA" sz="1800" b="1" i="1" dirty="0" smtClean="0">
                <a:latin typeface="Arial Narrow" panose="020B0606020202030204" pitchFamily="34" charset="0"/>
              </a:rPr>
              <a:t>parties.</a:t>
            </a:r>
          </a:p>
          <a:p>
            <a:r>
              <a:rPr lang="en-ZA" sz="1800" i="1" dirty="0" smtClean="0">
                <a:latin typeface="Arial Narrow" panose="020B0606020202030204" pitchFamily="34" charset="0"/>
              </a:rPr>
              <a:t>Against this background this paper argues for </a:t>
            </a:r>
            <a:r>
              <a:rPr lang="en-ZA" sz="1800" b="1" i="1" dirty="0" smtClean="0">
                <a:latin typeface="Arial Narrow" panose="020B0606020202030204" pitchFamily="34" charset="0"/>
              </a:rPr>
              <a:t>F4P</a:t>
            </a:r>
            <a:r>
              <a:rPr lang="en-ZA" sz="1800" i="1" dirty="0" smtClean="0">
                <a:latin typeface="Arial Narrow" panose="020B0606020202030204" pitchFamily="34" charset="0"/>
              </a:rPr>
              <a:t> </a:t>
            </a:r>
            <a:r>
              <a:rPr lang="en-ZA" sz="1800" i="1" dirty="0" smtClean="0">
                <a:latin typeface="Arial Narrow" panose="020B0606020202030204" pitchFamily="34" charset="0"/>
              </a:rPr>
              <a:t>interventions </a:t>
            </a:r>
            <a:r>
              <a:rPr lang="en-ZA" sz="1800" i="1" dirty="0">
                <a:latin typeface="Arial Narrow" panose="020B0606020202030204" pitchFamily="34" charset="0"/>
              </a:rPr>
              <a:t>one of the promising initiatives for reconciling divided communities to co-exist </a:t>
            </a:r>
            <a:r>
              <a:rPr lang="en-ZA" sz="1800" i="1" dirty="0" smtClean="0">
                <a:latin typeface="Arial Narrow" panose="020B0606020202030204" pitchFamily="34" charset="0"/>
              </a:rPr>
              <a:t>peacefully</a:t>
            </a:r>
            <a:r>
              <a:rPr lang="en-ZA" sz="1800" i="1" dirty="0">
                <a:latin typeface="Arial Narrow" panose="020B0606020202030204" pitchFamily="34" charset="0"/>
              </a:rPr>
              <a:t> </a:t>
            </a:r>
            <a:r>
              <a:rPr lang="en-ZA" sz="1800" i="1" dirty="0" smtClean="0">
                <a:latin typeface="Arial Narrow" panose="020B0606020202030204" pitchFamily="34" charset="0"/>
              </a:rPr>
              <a:t>(</a:t>
            </a:r>
            <a:r>
              <a:rPr lang="en-ZA" sz="1800" dirty="0" smtClean="0"/>
              <a:t>Cardenas, 2012</a:t>
            </a:r>
            <a:r>
              <a:rPr lang="en-ZA" sz="1800" dirty="0"/>
              <a:t>) </a:t>
            </a:r>
            <a:endParaRPr lang="en-ZA" sz="1800" i="1" dirty="0" smtClean="0">
              <a:latin typeface="Arial Narrow" panose="020B0606020202030204" pitchFamily="34" charset="0"/>
            </a:endParaRPr>
          </a:p>
          <a:p>
            <a:r>
              <a:rPr lang="en-ZA" sz="1800" i="1" dirty="0" smtClean="0">
                <a:latin typeface="Arial Narrow" panose="020B0606020202030204" pitchFamily="34" charset="0"/>
              </a:rPr>
              <a:t>However</a:t>
            </a:r>
            <a:r>
              <a:rPr lang="en-ZA" sz="1800" i="1" dirty="0">
                <a:latin typeface="Arial Narrow" panose="020B0606020202030204" pitchFamily="34" charset="0"/>
              </a:rPr>
              <a:t>, football is a double-edged sword in that on one hand, </a:t>
            </a:r>
            <a:r>
              <a:rPr lang="en-ZA" sz="1800" b="1" i="1" dirty="0">
                <a:latin typeface="Arial Narrow" panose="020B0606020202030204" pitchFamily="34" charset="0"/>
              </a:rPr>
              <a:t>it can provide space for joy, fun, creativity and happiness </a:t>
            </a:r>
            <a:r>
              <a:rPr lang="en-ZA" sz="1800" i="1" dirty="0">
                <a:latin typeface="Arial Narrow" panose="020B0606020202030204" pitchFamily="34" charset="0"/>
              </a:rPr>
              <a:t>with the potentialities </a:t>
            </a:r>
            <a:r>
              <a:rPr lang="en-ZA" sz="1800" b="1" i="1" dirty="0" smtClean="0">
                <a:latin typeface="Arial Narrow" panose="020B0606020202030204" pitchFamily="34" charset="0"/>
              </a:rPr>
              <a:t>to </a:t>
            </a:r>
            <a:r>
              <a:rPr lang="en-ZA" sz="1800" b="1" i="1" dirty="0">
                <a:latin typeface="Arial Narrow" panose="020B0606020202030204" pitchFamily="34" charset="0"/>
              </a:rPr>
              <a:t>foster friendship and </a:t>
            </a:r>
            <a:r>
              <a:rPr lang="en-ZA" sz="1800" i="1" dirty="0">
                <a:latin typeface="Arial Narrow" panose="020B0606020202030204" pitchFamily="34" charset="0"/>
              </a:rPr>
              <a:t>to unite people around a common activity, sometimes even in politically sensitive communities. </a:t>
            </a:r>
            <a:endParaRPr lang="en-ZA" sz="1800" i="1" dirty="0" smtClean="0">
              <a:latin typeface="Arial Narrow" panose="020B0606020202030204" pitchFamily="34" charset="0"/>
            </a:endParaRPr>
          </a:p>
          <a:p>
            <a:r>
              <a:rPr lang="en-ZA" sz="1800" i="1" dirty="0" smtClean="0">
                <a:latin typeface="Arial Narrow" panose="020B0606020202030204" pitchFamily="34" charset="0"/>
              </a:rPr>
              <a:t>On </a:t>
            </a:r>
            <a:r>
              <a:rPr lang="en-ZA" sz="1800" i="1" dirty="0">
                <a:latin typeface="Arial Narrow" panose="020B0606020202030204" pitchFamily="34" charset="0"/>
              </a:rPr>
              <a:t>the other, </a:t>
            </a:r>
            <a:r>
              <a:rPr lang="en-ZA" sz="1800" b="1" i="1" dirty="0">
                <a:latin typeface="Arial Narrow" panose="020B0606020202030204" pitchFamily="34" charset="0"/>
              </a:rPr>
              <a:t>it </a:t>
            </a:r>
            <a:r>
              <a:rPr lang="en-ZA" sz="1800" b="1" i="1" dirty="0" smtClean="0">
                <a:latin typeface="Arial Narrow" panose="020B0606020202030204" pitchFamily="34" charset="0"/>
              </a:rPr>
              <a:t> can be a hub for conflict and violence </a:t>
            </a:r>
            <a:r>
              <a:rPr lang="en-ZA" sz="1800" i="1" dirty="0" smtClean="0">
                <a:latin typeface="Arial Narrow" panose="020B0606020202030204" pitchFamily="34" charset="0"/>
              </a:rPr>
              <a:t>thereby </a:t>
            </a:r>
            <a:r>
              <a:rPr lang="en-ZA" sz="1800" i="1" dirty="0">
                <a:latin typeface="Arial Narrow" panose="020B0606020202030204" pitchFamily="34" charset="0"/>
              </a:rPr>
              <a:t>fanning divisions and further polarization. </a:t>
            </a:r>
            <a:endParaRPr lang="en-ZA" sz="1800" i="1" dirty="0" smtClean="0">
              <a:latin typeface="Arial Narrow" panose="020B0606020202030204" pitchFamily="34"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
            <a:ext cx="10515600" cy="883402"/>
          </a:xfrm>
        </p:spPr>
        <p:txBody>
          <a:bodyPr/>
          <a:lstStyle/>
          <a:p>
            <a:r>
              <a:rPr lang="en-ZA" dirty="0" smtClean="0"/>
              <a:t>The nature of polarization in Zimbabwe</a:t>
            </a:r>
            <a:endParaRPr lang="en-ZA" dirty="0"/>
          </a:p>
        </p:txBody>
      </p:sp>
      <p:sp>
        <p:nvSpPr>
          <p:cNvPr id="3" name="Content Placeholder 2"/>
          <p:cNvSpPr>
            <a:spLocks noGrp="1"/>
          </p:cNvSpPr>
          <p:nvPr>
            <p:ph idx="1"/>
          </p:nvPr>
        </p:nvSpPr>
        <p:spPr>
          <a:xfrm>
            <a:off x="838200" y="883403"/>
            <a:ext cx="10515600" cy="5780868"/>
          </a:xfrm>
        </p:spPr>
        <p:txBody>
          <a:bodyPr>
            <a:normAutofit/>
          </a:bodyPr>
          <a:lstStyle/>
          <a:p>
            <a:r>
              <a:rPr lang="en-ZA" dirty="0" smtClean="0"/>
              <a:t>Polarization </a:t>
            </a:r>
            <a:r>
              <a:rPr lang="en-ZA" dirty="0" smtClean="0"/>
              <a:t>in </a:t>
            </a:r>
            <a:r>
              <a:rPr lang="en-ZA" dirty="0"/>
              <a:t>Zimbabwe </a:t>
            </a:r>
            <a:r>
              <a:rPr lang="en-ZA" dirty="0" smtClean="0"/>
              <a:t>involves </a:t>
            </a:r>
            <a:r>
              <a:rPr lang="en-ZA" b="1" dirty="0"/>
              <a:t>racial, </a:t>
            </a:r>
            <a:r>
              <a:rPr lang="en-ZA" b="1" dirty="0" smtClean="0"/>
              <a:t>ethnic </a:t>
            </a:r>
            <a:r>
              <a:rPr lang="en-ZA" b="1" dirty="0"/>
              <a:t>and </a:t>
            </a:r>
            <a:r>
              <a:rPr lang="en-ZA" b="1" dirty="0" smtClean="0"/>
              <a:t>party polarization</a:t>
            </a:r>
            <a:r>
              <a:rPr lang="en-ZA" dirty="0" smtClean="0"/>
              <a:t> which goes </a:t>
            </a:r>
            <a:r>
              <a:rPr lang="en-ZA" dirty="0"/>
              <a:t>back to the colonial </a:t>
            </a:r>
            <a:r>
              <a:rPr lang="en-ZA" dirty="0" smtClean="0"/>
              <a:t>era (</a:t>
            </a:r>
            <a:r>
              <a:rPr lang="en-ZA" dirty="0" err="1" smtClean="0"/>
              <a:t>Muchemwa</a:t>
            </a:r>
            <a:r>
              <a:rPr lang="en-ZA" dirty="0" smtClean="0"/>
              <a:t>, </a:t>
            </a:r>
            <a:r>
              <a:rPr lang="en-ZA" dirty="0"/>
              <a:t>2015; </a:t>
            </a:r>
            <a:r>
              <a:rPr lang="en-ZA" dirty="0" err="1"/>
              <a:t>LeBas</a:t>
            </a:r>
            <a:r>
              <a:rPr lang="en-ZA" dirty="0"/>
              <a:t>, 2011</a:t>
            </a:r>
            <a:r>
              <a:rPr lang="en-ZA" dirty="0" smtClean="0"/>
              <a:t>)</a:t>
            </a:r>
          </a:p>
          <a:p>
            <a:r>
              <a:rPr lang="en-ZA" dirty="0" smtClean="0"/>
              <a:t> This paper focuses </a:t>
            </a:r>
            <a:r>
              <a:rPr lang="en-ZA" b="1" dirty="0" smtClean="0"/>
              <a:t>on </a:t>
            </a:r>
            <a:r>
              <a:rPr lang="en-ZA" b="1" dirty="0"/>
              <a:t>party-polarization because Zimbabweans view political and economic developments through the heavily tinted lens of party </a:t>
            </a:r>
            <a:r>
              <a:rPr lang="en-ZA" b="1" dirty="0" smtClean="0"/>
              <a:t>affiliation </a:t>
            </a:r>
            <a:r>
              <a:rPr lang="en-ZA" dirty="0" smtClean="0"/>
              <a:t>(</a:t>
            </a:r>
            <a:r>
              <a:rPr lang="en-ZA" dirty="0" err="1" smtClean="0"/>
              <a:t>LeBas</a:t>
            </a:r>
            <a:r>
              <a:rPr lang="en-ZA" dirty="0" smtClean="0"/>
              <a:t>, 2006</a:t>
            </a:r>
            <a:r>
              <a:rPr lang="en-ZA" dirty="0"/>
              <a:t>) </a:t>
            </a:r>
            <a:endParaRPr lang="en-ZA" dirty="0" smtClean="0"/>
          </a:p>
          <a:p>
            <a:r>
              <a:rPr lang="en-ZA" dirty="0" smtClean="0"/>
              <a:t>Party-based </a:t>
            </a:r>
            <a:r>
              <a:rPr lang="en-ZA" dirty="0"/>
              <a:t>polarization </a:t>
            </a:r>
            <a:r>
              <a:rPr lang="en-ZA" dirty="0" smtClean="0"/>
              <a:t>involves </a:t>
            </a:r>
            <a:r>
              <a:rPr lang="en-ZA" dirty="0"/>
              <a:t>party members </a:t>
            </a:r>
            <a:r>
              <a:rPr lang="en-ZA" dirty="0" smtClean="0"/>
              <a:t>defecting </a:t>
            </a:r>
            <a:r>
              <a:rPr lang="en-ZA" dirty="0"/>
              <a:t>to form other </a:t>
            </a:r>
            <a:r>
              <a:rPr lang="en-ZA" dirty="0" smtClean="0"/>
              <a:t>parties</a:t>
            </a:r>
            <a:r>
              <a:rPr lang="en-ZA" dirty="0"/>
              <a:t> </a:t>
            </a:r>
            <a:endParaRPr lang="en-ZA" dirty="0" smtClean="0"/>
          </a:p>
          <a:p>
            <a:pPr lvl="1"/>
            <a:r>
              <a:rPr lang="en-ZA" dirty="0" smtClean="0"/>
              <a:t>E.g. formation ZANU </a:t>
            </a:r>
            <a:r>
              <a:rPr lang="en-ZA" dirty="0"/>
              <a:t>PF from ZAPU in the </a:t>
            </a:r>
            <a:r>
              <a:rPr lang="en-ZA" dirty="0" smtClean="0"/>
              <a:t>1960s;</a:t>
            </a:r>
          </a:p>
          <a:p>
            <a:pPr lvl="1"/>
            <a:r>
              <a:rPr lang="en-ZA" dirty="0" smtClean="0"/>
              <a:t> E.g. formation </a:t>
            </a:r>
            <a:r>
              <a:rPr lang="en-ZA" dirty="0"/>
              <a:t>of MDC  </a:t>
            </a:r>
            <a:r>
              <a:rPr lang="en-ZA" dirty="0" smtClean="0"/>
              <a:t>into MDC T, </a:t>
            </a:r>
            <a:r>
              <a:rPr lang="en-ZA" dirty="0"/>
              <a:t>MDC M in 2005 and more recently MDC Alliance and MDC T.</a:t>
            </a:r>
            <a:endParaRPr lang="en-ZA" dirty="0" smtClean="0"/>
          </a:p>
          <a:p>
            <a:r>
              <a:rPr lang="en-ZA" dirty="0" smtClean="0"/>
              <a:t>Polarization </a:t>
            </a:r>
            <a:r>
              <a:rPr lang="en-ZA" dirty="0"/>
              <a:t>in Zimbabwe is most </a:t>
            </a:r>
            <a:r>
              <a:rPr lang="en-ZA" dirty="0" smtClean="0"/>
              <a:t>severe in the rural areas</a:t>
            </a:r>
            <a:r>
              <a:rPr lang="en-ZA" dirty="0"/>
              <a:t> </a:t>
            </a:r>
            <a:endParaRPr lang="en-ZA" dirty="0" smtClean="0"/>
          </a:p>
          <a:p>
            <a:pPr algn="ctr"/>
            <a:r>
              <a:rPr lang="en-ZA" b="1" dirty="0" smtClean="0"/>
              <a:t>Who is driving polarization?</a:t>
            </a:r>
          </a:p>
          <a:p>
            <a:pPr marL="914400" lvl="1" indent="-457200">
              <a:buFont typeface="+mj-lt"/>
              <a:buAutoNum type="arabicPeriod"/>
            </a:pPr>
            <a:r>
              <a:rPr lang="en-ZA" dirty="0" smtClean="0"/>
              <a:t>Political </a:t>
            </a:r>
            <a:r>
              <a:rPr lang="en-ZA" dirty="0" smtClean="0"/>
              <a:t>elites and </a:t>
            </a:r>
            <a:r>
              <a:rPr lang="en-ZA" dirty="0" smtClean="0"/>
              <a:t>donors are at the centre of polarisation in </a:t>
            </a:r>
            <a:r>
              <a:rPr lang="en-ZA" dirty="0" smtClean="0"/>
              <a:t>Zimbabwe(McCandless</a:t>
            </a:r>
            <a:r>
              <a:rPr lang="en-ZA" dirty="0" smtClean="0"/>
              <a:t>, 2011) </a:t>
            </a:r>
          </a:p>
          <a:p>
            <a:pPr marL="914400" lvl="1" indent="-457200">
              <a:buFont typeface="+mj-lt"/>
              <a:buAutoNum type="arabicPeriod"/>
            </a:pPr>
            <a:endParaRPr lang="en-ZA" dirty="0" smtClean="0"/>
          </a:p>
          <a:p>
            <a:pPr marL="914400" lvl="1" indent="-457200">
              <a:buFont typeface="+mj-lt"/>
              <a:buAutoNum type="arabicPeriod"/>
            </a:pPr>
            <a:r>
              <a:rPr lang="en-ZA" dirty="0" smtClean="0"/>
              <a:t>Traditional leaders are some of the actors that sustain polarization in rural areas (</a:t>
            </a:r>
            <a:r>
              <a:rPr lang="en-ZA" dirty="0" err="1" smtClean="0"/>
              <a:t>LeBas</a:t>
            </a:r>
            <a:r>
              <a:rPr lang="en-ZA" dirty="0" smtClean="0"/>
              <a:t>, 2006) </a:t>
            </a:r>
          </a:p>
          <a:p>
            <a:r>
              <a:rPr lang="en-ZA" dirty="0"/>
              <a:t> </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983228"/>
          </a:xfrm>
        </p:spPr>
        <p:txBody>
          <a:bodyPr>
            <a:normAutofit fontScale="90000"/>
          </a:bodyPr>
          <a:lstStyle/>
          <a:p>
            <a:r>
              <a:rPr lang="en-ZA" dirty="0" smtClean="0"/>
              <a:t>What are the forces behind polarisation in Zimbabwe?</a:t>
            </a:r>
            <a:endParaRPr lang="en-ZA" dirty="0"/>
          </a:p>
        </p:txBody>
      </p:sp>
      <p:sp>
        <p:nvSpPr>
          <p:cNvPr id="3" name="Content Placeholder 2"/>
          <p:cNvSpPr>
            <a:spLocks noGrp="1"/>
          </p:cNvSpPr>
          <p:nvPr>
            <p:ph idx="1"/>
          </p:nvPr>
        </p:nvSpPr>
        <p:spPr>
          <a:xfrm>
            <a:off x="838200" y="1348354"/>
            <a:ext cx="10515600" cy="5377910"/>
          </a:xfrm>
        </p:spPr>
        <p:txBody>
          <a:bodyPr>
            <a:normAutofit fontScale="25000" lnSpcReduction="20000"/>
          </a:bodyPr>
          <a:lstStyle/>
          <a:p>
            <a:r>
              <a:rPr lang="en-ZA" sz="6200" dirty="0" smtClean="0">
                <a:latin typeface="+mj-lt"/>
              </a:rPr>
              <a:t>Polarisation is a result of </a:t>
            </a:r>
            <a:r>
              <a:rPr lang="en-ZA" sz="6200" b="1" dirty="0" smtClean="0">
                <a:latin typeface="+mj-lt"/>
              </a:rPr>
              <a:t>apparently clear-cut ideological differences </a:t>
            </a:r>
            <a:r>
              <a:rPr lang="en-ZA" sz="6200" dirty="0" smtClean="0">
                <a:latin typeface="+mj-lt"/>
              </a:rPr>
              <a:t>(Gallagher, 2015</a:t>
            </a:r>
            <a:r>
              <a:rPr lang="en-ZA" sz="6200" dirty="0" smtClean="0">
                <a:latin typeface="+mj-lt"/>
              </a:rPr>
              <a:t>) between major political parties (MDC &amp; ZANU PF)</a:t>
            </a:r>
            <a:endParaRPr lang="en-ZA" sz="6200" dirty="0" smtClean="0">
              <a:latin typeface="+mj-lt"/>
            </a:endParaRPr>
          </a:p>
          <a:p>
            <a:pPr lvl="1"/>
            <a:r>
              <a:rPr lang="en-ZA" sz="6200" dirty="0" smtClean="0">
                <a:latin typeface="+mj-lt"/>
              </a:rPr>
              <a:t>For example</a:t>
            </a:r>
            <a:r>
              <a:rPr lang="en-ZA" sz="6200" dirty="0" smtClean="0">
                <a:latin typeface="+mj-lt"/>
              </a:rPr>
              <a:t>,</a:t>
            </a:r>
          </a:p>
          <a:p>
            <a:pPr marL="1600200" lvl="1" indent="-1143000">
              <a:buFont typeface="+mj-lt"/>
              <a:buAutoNum type="arabicPeriod"/>
            </a:pPr>
            <a:r>
              <a:rPr lang="en-ZA" sz="6200" dirty="0" smtClean="0">
                <a:latin typeface="+mj-lt"/>
              </a:rPr>
              <a:t> </a:t>
            </a:r>
            <a:r>
              <a:rPr lang="en-ZA" sz="6200" b="1" dirty="0" smtClean="0">
                <a:latin typeface="+mj-lt"/>
              </a:rPr>
              <a:t>the MDC is projected as a liberal party that prioritised human rights and democracy aligned to Western well-wishers</a:t>
            </a:r>
            <a:r>
              <a:rPr lang="en-ZA" sz="6200" dirty="0" smtClean="0">
                <a:latin typeface="+mj-lt"/>
              </a:rPr>
              <a:t>. </a:t>
            </a:r>
            <a:endParaRPr lang="en-ZA" sz="6200" dirty="0" smtClean="0">
              <a:latin typeface="+mj-lt"/>
            </a:endParaRPr>
          </a:p>
          <a:p>
            <a:pPr marL="1600200" lvl="1" indent="-1143000">
              <a:buFont typeface="+mj-lt"/>
              <a:buAutoNum type="arabicPeriod"/>
            </a:pPr>
            <a:r>
              <a:rPr lang="en-ZA" sz="6200" dirty="0"/>
              <a:t>MDC is idealised as a good party because of its emphasis on human rights and democracy and its resilience to suffer in the hands of ZANU PF (Gallagher, 2015</a:t>
            </a:r>
            <a:r>
              <a:rPr lang="en-ZA" sz="6200" dirty="0" smtClean="0"/>
              <a:t>)</a:t>
            </a:r>
          </a:p>
          <a:p>
            <a:pPr marL="1600200" lvl="1" indent="-1143000">
              <a:buFont typeface="+mj-lt"/>
              <a:buAutoNum type="arabicPeriod"/>
            </a:pPr>
            <a:r>
              <a:rPr lang="en-ZA" sz="6200" b="1" dirty="0"/>
              <a:t>Derogatory names </a:t>
            </a:r>
            <a:r>
              <a:rPr lang="en-ZA" sz="6200" dirty="0" smtClean="0"/>
              <a:t>used by ZANU PF against </a:t>
            </a:r>
            <a:r>
              <a:rPr lang="en-ZA" sz="6200" dirty="0"/>
              <a:t>the </a:t>
            </a:r>
            <a:r>
              <a:rPr lang="en-ZA" sz="6200" dirty="0" smtClean="0"/>
              <a:t>MDC that sustain polarization  include that MDC is </a:t>
            </a:r>
            <a:r>
              <a:rPr lang="en-ZA" sz="6200" dirty="0"/>
              <a:t>a ‘puppet’, </a:t>
            </a:r>
            <a:r>
              <a:rPr lang="en-ZA" sz="6200" i="1" dirty="0"/>
              <a:t>‘</a:t>
            </a:r>
            <a:r>
              <a:rPr lang="en-ZA" sz="6200" i="1" dirty="0" err="1"/>
              <a:t>mhandu</a:t>
            </a:r>
            <a:r>
              <a:rPr lang="en-ZA" sz="6200" i="1" dirty="0"/>
              <a:t>’</a:t>
            </a:r>
            <a:r>
              <a:rPr lang="en-ZA" sz="6200" dirty="0"/>
              <a:t> (enemy) or ‘sell-out’ and a ‘western stooge’ (</a:t>
            </a:r>
            <a:r>
              <a:rPr lang="en-ZA" sz="6200" dirty="0" err="1"/>
              <a:t>Mandiyanike</a:t>
            </a:r>
            <a:r>
              <a:rPr lang="en-ZA" sz="6200" dirty="0"/>
              <a:t> &amp; </a:t>
            </a:r>
            <a:r>
              <a:rPr lang="en-ZA" sz="6200" dirty="0" err="1"/>
              <a:t>Musekiwa</a:t>
            </a:r>
            <a:r>
              <a:rPr lang="en-ZA" sz="6200" dirty="0"/>
              <a:t>, 2014</a:t>
            </a:r>
            <a:r>
              <a:rPr lang="en-ZA" sz="6200" dirty="0" smtClean="0"/>
              <a:t>);</a:t>
            </a:r>
          </a:p>
          <a:p>
            <a:pPr marL="1600200" lvl="1" indent="-1143000">
              <a:buFont typeface="+mj-lt"/>
              <a:buAutoNum type="arabicPeriod"/>
            </a:pPr>
            <a:r>
              <a:rPr lang="en-ZA" sz="6200" dirty="0" smtClean="0"/>
              <a:t>MDC </a:t>
            </a:r>
            <a:r>
              <a:rPr lang="en-ZA" sz="6200" dirty="0"/>
              <a:t>is labelled as </a:t>
            </a:r>
            <a:r>
              <a:rPr lang="en-ZA" sz="6200" dirty="0" smtClean="0"/>
              <a:t>a bunch of misguided </a:t>
            </a:r>
            <a:r>
              <a:rPr lang="en-ZA" sz="6200" dirty="0"/>
              <a:t>individuals bent on reversing the gains of independence  </a:t>
            </a:r>
            <a:r>
              <a:rPr lang="en-ZA" sz="6200" i="1" dirty="0"/>
              <a:t>(</a:t>
            </a:r>
            <a:r>
              <a:rPr lang="en-ZA" sz="6200" i="1" dirty="0" err="1"/>
              <a:t>zvimbwasungata</a:t>
            </a:r>
            <a:r>
              <a:rPr lang="en-ZA" sz="6200" i="1" dirty="0"/>
              <a:t>-</a:t>
            </a:r>
            <a:r>
              <a:rPr lang="en-ZA" sz="6200" dirty="0"/>
              <a:t>in Shona language</a:t>
            </a:r>
            <a:r>
              <a:rPr lang="en-ZA" sz="6200" i="1" dirty="0"/>
              <a:t>)</a:t>
            </a:r>
            <a:r>
              <a:rPr lang="en-ZA" sz="6200" dirty="0"/>
              <a:t> needing political </a:t>
            </a:r>
            <a:r>
              <a:rPr lang="en-ZA" sz="6200" dirty="0" smtClean="0"/>
              <a:t>re-orientation</a:t>
            </a:r>
          </a:p>
          <a:p>
            <a:pPr marL="1600200" lvl="1" indent="-1143000">
              <a:buFont typeface="+mj-lt"/>
              <a:buAutoNum type="arabicPeriod"/>
            </a:pPr>
            <a:r>
              <a:rPr lang="en-ZA" sz="6200" dirty="0" smtClean="0"/>
              <a:t>MDC </a:t>
            </a:r>
            <a:r>
              <a:rPr lang="en-ZA" sz="6200" dirty="0"/>
              <a:t>is perceived as threat, not only to ZANU PF but also to the </a:t>
            </a:r>
            <a:r>
              <a:rPr lang="en-ZA" sz="6200" dirty="0" smtClean="0"/>
              <a:t>Zimbabwean state </a:t>
            </a:r>
            <a:r>
              <a:rPr lang="en-ZA" sz="6200" dirty="0"/>
              <a:t>itself (</a:t>
            </a:r>
            <a:r>
              <a:rPr lang="en-ZA" sz="6200" dirty="0" err="1"/>
              <a:t>Tofa</a:t>
            </a:r>
            <a:r>
              <a:rPr lang="en-ZA" sz="6200" dirty="0"/>
              <a:t>, 2020) </a:t>
            </a:r>
          </a:p>
          <a:p>
            <a:pPr marL="457200" lvl="1" indent="0">
              <a:buNone/>
            </a:pPr>
            <a:endParaRPr lang="en-ZA" sz="6200" dirty="0" smtClean="0">
              <a:latin typeface="+mj-lt"/>
            </a:endParaRPr>
          </a:p>
          <a:p>
            <a:pPr lvl="1"/>
            <a:r>
              <a:rPr lang="en-ZA" sz="6200" b="1" dirty="0" smtClean="0">
                <a:latin typeface="+mj-lt"/>
              </a:rPr>
              <a:t>In contrast</a:t>
            </a:r>
            <a:r>
              <a:rPr lang="en-ZA" sz="6200" dirty="0" smtClean="0">
                <a:latin typeface="+mj-lt"/>
              </a:rPr>
              <a:t>, </a:t>
            </a:r>
            <a:endParaRPr lang="en-ZA" sz="6200" dirty="0" smtClean="0">
              <a:latin typeface="+mj-lt"/>
            </a:endParaRPr>
          </a:p>
          <a:p>
            <a:pPr marL="1600200" lvl="1" indent="-1143000">
              <a:buFont typeface="+mj-lt"/>
              <a:buAutoNum type="arabicPeriod"/>
            </a:pPr>
            <a:r>
              <a:rPr lang="en-ZA" sz="6200" dirty="0" smtClean="0">
                <a:latin typeface="+mj-lt"/>
              </a:rPr>
              <a:t>ZANU </a:t>
            </a:r>
            <a:r>
              <a:rPr lang="en-ZA" sz="6200" dirty="0" smtClean="0">
                <a:latin typeface="+mj-lt"/>
              </a:rPr>
              <a:t>(PF)  </a:t>
            </a:r>
            <a:r>
              <a:rPr lang="en-ZA" sz="6200" b="1" dirty="0" smtClean="0">
                <a:latin typeface="+mj-lt"/>
              </a:rPr>
              <a:t>presents itself as a </a:t>
            </a:r>
            <a:r>
              <a:rPr lang="en-ZA" sz="6200" b="1" dirty="0" smtClean="0">
                <a:latin typeface="+mj-lt"/>
              </a:rPr>
              <a:t>nationalist</a:t>
            </a:r>
            <a:r>
              <a:rPr lang="en-ZA" sz="6200" b="1" dirty="0">
                <a:latin typeface="+mj-lt"/>
              </a:rPr>
              <a:t> </a:t>
            </a:r>
            <a:r>
              <a:rPr lang="en-ZA" sz="6200" b="1" dirty="0" smtClean="0">
                <a:latin typeface="+mj-lt"/>
              </a:rPr>
              <a:t>party that represents the interests</a:t>
            </a:r>
            <a:r>
              <a:rPr lang="en-ZA" sz="6200" b="1" dirty="0" smtClean="0">
                <a:latin typeface="+mj-lt"/>
              </a:rPr>
              <a:t> </a:t>
            </a:r>
            <a:r>
              <a:rPr lang="en-ZA" sz="6200" b="1" dirty="0" smtClean="0">
                <a:latin typeface="+mj-lt"/>
              </a:rPr>
              <a:t>of </a:t>
            </a:r>
            <a:r>
              <a:rPr lang="en-ZA" sz="6200" b="1" dirty="0" smtClean="0">
                <a:latin typeface="+mj-lt"/>
              </a:rPr>
              <a:t>Zimbabweans</a:t>
            </a:r>
            <a:endParaRPr lang="en-ZA" sz="6200" b="1" dirty="0">
              <a:latin typeface="+mj-lt"/>
            </a:endParaRPr>
          </a:p>
          <a:p>
            <a:pPr marL="1600200" lvl="1" indent="-1143000">
              <a:buFont typeface="+mj-lt"/>
              <a:buAutoNum type="arabicPeriod"/>
            </a:pPr>
            <a:r>
              <a:rPr lang="en-ZA" sz="6200" dirty="0" smtClean="0">
                <a:latin typeface="+mj-lt"/>
              </a:rPr>
              <a:t> </a:t>
            </a:r>
            <a:r>
              <a:rPr lang="en-ZA" sz="6200" dirty="0" smtClean="0">
                <a:latin typeface="+mj-lt"/>
              </a:rPr>
              <a:t>ZANU PF is perceived </a:t>
            </a:r>
            <a:r>
              <a:rPr lang="en-ZA" sz="6200" b="1" dirty="0" smtClean="0">
                <a:latin typeface="+mj-lt"/>
              </a:rPr>
              <a:t>as a bad apple because of its history of violence and repression as exemplified by the </a:t>
            </a:r>
            <a:r>
              <a:rPr lang="en-ZA" sz="6200" b="1" i="1" dirty="0" err="1" smtClean="0">
                <a:latin typeface="+mj-lt"/>
              </a:rPr>
              <a:t>Gukurahundi</a:t>
            </a:r>
            <a:r>
              <a:rPr lang="en-ZA" sz="6200" b="1" dirty="0" smtClean="0">
                <a:latin typeface="+mj-lt"/>
              </a:rPr>
              <a:t>, electoral violence in 2002, operation </a:t>
            </a:r>
            <a:r>
              <a:rPr lang="en-ZA" sz="6200" b="1" i="1" dirty="0" err="1" smtClean="0">
                <a:latin typeface="+mj-lt"/>
              </a:rPr>
              <a:t>Murambatsvina</a:t>
            </a:r>
            <a:r>
              <a:rPr lang="en-ZA" sz="6200" b="1" dirty="0" smtClean="0">
                <a:latin typeface="+mj-lt"/>
              </a:rPr>
              <a:t> </a:t>
            </a:r>
            <a:r>
              <a:rPr lang="en-ZA" sz="6200" dirty="0" smtClean="0">
                <a:latin typeface="+mj-lt"/>
              </a:rPr>
              <a:t>and the 2008 electoral violence. </a:t>
            </a:r>
            <a:endParaRPr lang="en-ZA" sz="6200" dirty="0" smtClean="0">
              <a:latin typeface="+mj-lt"/>
            </a:endParaRPr>
          </a:p>
          <a:p>
            <a:pPr marL="1600200" lvl="1" indent="-1143000">
              <a:buFont typeface="+mj-lt"/>
              <a:buAutoNum type="arabicPeriod"/>
            </a:pPr>
            <a:r>
              <a:rPr lang="en-ZA" sz="6200" b="1" dirty="0">
                <a:latin typeface="+mj-lt"/>
              </a:rPr>
              <a:t>T</a:t>
            </a:r>
            <a:r>
              <a:rPr lang="en-ZA" sz="6200" b="1" dirty="0" smtClean="0">
                <a:latin typeface="+mj-lt"/>
              </a:rPr>
              <a:t>he </a:t>
            </a:r>
            <a:r>
              <a:rPr lang="en-ZA" sz="6200" b="1" dirty="0" smtClean="0">
                <a:latin typeface="+mj-lt"/>
              </a:rPr>
              <a:t>persistent use of divisional slogans by ZANU PF </a:t>
            </a:r>
            <a:r>
              <a:rPr lang="en-ZA" sz="6200" dirty="0" smtClean="0">
                <a:latin typeface="+mj-lt"/>
              </a:rPr>
              <a:t>such as  ‘</a:t>
            </a:r>
            <a:r>
              <a:rPr lang="en-ZA" sz="6200" i="1" dirty="0" err="1" smtClean="0">
                <a:latin typeface="+mj-lt"/>
              </a:rPr>
              <a:t>pasi</a:t>
            </a:r>
            <a:r>
              <a:rPr lang="en-ZA" sz="6200" i="1" dirty="0" smtClean="0">
                <a:latin typeface="+mj-lt"/>
              </a:rPr>
              <a:t> </a:t>
            </a:r>
            <a:r>
              <a:rPr lang="en-ZA" sz="6200" i="1" dirty="0" err="1" smtClean="0">
                <a:latin typeface="+mj-lt"/>
              </a:rPr>
              <a:t>nemhandu</a:t>
            </a:r>
            <a:r>
              <a:rPr lang="en-ZA" sz="6200" i="1" dirty="0" smtClean="0">
                <a:latin typeface="+mj-lt"/>
              </a:rPr>
              <a:t>’</a:t>
            </a:r>
            <a:r>
              <a:rPr lang="en-ZA" sz="6200" dirty="0" smtClean="0">
                <a:latin typeface="+mj-lt"/>
              </a:rPr>
              <a:t> (down with the enemy) is another force that sustains polarization in Zimbabwe</a:t>
            </a:r>
          </a:p>
          <a:p>
            <a:pPr lvl="1"/>
            <a:r>
              <a:rPr lang="en-ZA" sz="6200" dirty="0" smtClean="0">
                <a:latin typeface="+mj-lt"/>
              </a:rPr>
              <a:t>The slogan was generated between the 1960s and 1970s during the liberation war in Zimbabwe and was targeting white people and individuals or groups who were not in support of the ZANU PF freedom fighters. </a:t>
            </a:r>
          </a:p>
          <a:p>
            <a:pPr lvl="1"/>
            <a:r>
              <a:rPr lang="en-ZA" sz="6200" dirty="0" smtClean="0">
                <a:latin typeface="+mj-lt"/>
              </a:rPr>
              <a:t>Between 1982 and 1987, the slogan down with the enemy had reference against fellow blacks  that were perceived as anti-ZANU PF. </a:t>
            </a:r>
            <a:endParaRPr lang="en-ZA" sz="6200" dirty="0" smtClean="0">
              <a:latin typeface="+mj-lt"/>
            </a:endParaRPr>
          </a:p>
          <a:p>
            <a:pPr lvl="1"/>
            <a:r>
              <a:rPr lang="en-ZA" sz="6200" dirty="0"/>
              <a:t>No war credentials means no access to the </a:t>
            </a:r>
            <a:r>
              <a:rPr lang="en-ZA" sz="6200" dirty="0" smtClean="0"/>
              <a:t>presidium in Zimbabwe</a:t>
            </a:r>
            <a:endParaRPr lang="en-ZA" sz="6200" dirty="0" smtClean="0">
              <a:latin typeface="+mj-lt"/>
            </a:endParaRPr>
          </a:p>
          <a:p>
            <a:endParaRPr lang="en-ZA" sz="4200" dirty="0" smtClean="0"/>
          </a:p>
          <a:p>
            <a:endParaRPr lang="en-ZA"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32651"/>
            <a:ext cx="10515600" cy="1107213"/>
          </a:xfrm>
        </p:spPr>
        <p:txBody>
          <a:bodyPr/>
          <a:lstStyle/>
          <a:p>
            <a:r>
              <a:rPr lang="en-ZA" dirty="0" smtClean="0"/>
              <a:t>Statement of the problem</a:t>
            </a:r>
            <a:endParaRPr lang="en-ZA" dirty="0"/>
          </a:p>
        </p:txBody>
      </p:sp>
      <p:sp>
        <p:nvSpPr>
          <p:cNvPr id="3" name="Content Placeholder 2"/>
          <p:cNvSpPr>
            <a:spLocks noGrp="1"/>
          </p:cNvSpPr>
          <p:nvPr>
            <p:ph idx="1"/>
          </p:nvPr>
        </p:nvSpPr>
        <p:spPr>
          <a:xfrm>
            <a:off x="838200" y="1056068"/>
            <a:ext cx="10515600" cy="4829577"/>
          </a:xfrm>
        </p:spPr>
        <p:txBody>
          <a:bodyPr>
            <a:normAutofit/>
          </a:bodyPr>
          <a:lstStyle/>
          <a:p>
            <a:pPr marL="0" indent="0">
              <a:buNone/>
            </a:pPr>
            <a:endParaRPr lang="en-ZA" dirty="0" smtClean="0"/>
          </a:p>
          <a:p>
            <a:r>
              <a:rPr lang="en-ZA" sz="2800" dirty="0" smtClean="0"/>
              <a:t>The </a:t>
            </a:r>
            <a:r>
              <a:rPr lang="en-ZA" sz="2800" dirty="0" smtClean="0"/>
              <a:t>research question that this paper seeks to address can be summarized as follows</a:t>
            </a:r>
            <a:r>
              <a:rPr lang="en-ZA" sz="2800" dirty="0" smtClean="0"/>
              <a:t>:</a:t>
            </a:r>
            <a:endParaRPr lang="en-ZA" sz="2800" dirty="0" smtClean="0"/>
          </a:p>
          <a:p>
            <a:pPr lvl="2"/>
            <a:r>
              <a:rPr lang="en-ZA" sz="2800" b="1" dirty="0" smtClean="0"/>
              <a:t>Can there be a mechanism </a:t>
            </a:r>
            <a:r>
              <a:rPr lang="en-ZA" sz="2800" b="1" dirty="0" smtClean="0"/>
              <a:t>to de-polarize </a:t>
            </a:r>
            <a:r>
              <a:rPr lang="en-ZA" sz="2800" b="1" dirty="0" smtClean="0"/>
              <a:t>local communities that are accustomed to slogans that fan divisions (the us and them dichotomy)?</a:t>
            </a:r>
          </a:p>
          <a:p>
            <a:r>
              <a:rPr lang="en-ZA" sz="2800" dirty="0" smtClean="0"/>
              <a:t>To </a:t>
            </a:r>
            <a:r>
              <a:rPr lang="en-ZA" sz="2800" dirty="0" smtClean="0"/>
              <a:t>systematically address the problem, the paper will employ F4P to inform our interventions &amp; praxis to tackle </a:t>
            </a:r>
            <a:r>
              <a:rPr lang="en-ZA" sz="2800" dirty="0" smtClean="0"/>
              <a:t>polarization</a:t>
            </a:r>
          </a:p>
          <a:p>
            <a:endParaRPr lang="en-ZA" sz="28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
            <a:ext cx="10515600" cy="1193368"/>
          </a:xfrm>
        </p:spPr>
        <p:txBody>
          <a:bodyPr>
            <a:normAutofit/>
          </a:bodyPr>
          <a:lstStyle/>
          <a:p>
            <a:r>
              <a:rPr lang="en-ZA" dirty="0" smtClean="0"/>
              <a:t>Past and present interventions to address polarization</a:t>
            </a:r>
            <a:endParaRPr lang="en-ZA" dirty="0"/>
          </a:p>
        </p:txBody>
      </p:sp>
      <p:sp>
        <p:nvSpPr>
          <p:cNvPr id="3" name="Content Placeholder 2"/>
          <p:cNvSpPr>
            <a:spLocks noGrp="1"/>
          </p:cNvSpPr>
          <p:nvPr>
            <p:ph idx="1"/>
          </p:nvPr>
        </p:nvSpPr>
        <p:spPr>
          <a:xfrm>
            <a:off x="838200" y="1193369"/>
            <a:ext cx="10515600" cy="5548394"/>
          </a:xfrm>
        </p:spPr>
        <p:txBody>
          <a:bodyPr>
            <a:normAutofit/>
          </a:bodyPr>
          <a:lstStyle/>
          <a:p>
            <a:pPr algn="ctr"/>
            <a:r>
              <a:rPr lang="en-ZA" b="1" dirty="0" smtClean="0"/>
              <a:t>Macro interventions</a:t>
            </a:r>
          </a:p>
          <a:p>
            <a:r>
              <a:rPr lang="en-ZA" dirty="0" smtClean="0"/>
              <a:t>National Reconciliation policy of 1980</a:t>
            </a:r>
          </a:p>
          <a:p>
            <a:r>
              <a:rPr lang="en-ZA" dirty="0" smtClean="0"/>
              <a:t>Organ on National Healing, Reconciliation and Integration  of 2009</a:t>
            </a:r>
          </a:p>
          <a:p>
            <a:r>
              <a:rPr lang="en-ZA" dirty="0" smtClean="0"/>
              <a:t>National Peace and Reconciliation commission of 2013</a:t>
            </a:r>
          </a:p>
          <a:p>
            <a:r>
              <a:rPr lang="en-ZA" dirty="0" smtClean="0"/>
              <a:t>Efforts to address polarization through top-down initiatives have not done much to address the forces behind polarization at community level</a:t>
            </a:r>
          </a:p>
          <a:p>
            <a:pPr algn="ctr"/>
            <a:r>
              <a:rPr lang="en-ZA" b="1" dirty="0" smtClean="0"/>
              <a:t>Micro interventions</a:t>
            </a:r>
          </a:p>
          <a:p>
            <a:r>
              <a:rPr lang="en-ZA" dirty="0" smtClean="0"/>
              <a:t>Informal peace committees across Zimbabwe by civic organisations</a:t>
            </a:r>
          </a:p>
          <a:p>
            <a:r>
              <a:rPr lang="en-ZA" dirty="0" smtClean="0"/>
              <a:t>Sporting focusing on youth groups are advanced by the </a:t>
            </a:r>
            <a:r>
              <a:rPr lang="en-ZA" dirty="0"/>
              <a:t> </a:t>
            </a:r>
            <a:r>
              <a:rPr lang="en-ZA" b="1" dirty="0"/>
              <a:t>Ministry of Youth, Sport, Arts and Recreation</a:t>
            </a:r>
            <a:r>
              <a:rPr lang="en-ZA" dirty="0" smtClean="0"/>
              <a:t> which is an arm of the government </a:t>
            </a:r>
          </a:p>
          <a:p>
            <a:pPr algn="ctr"/>
            <a:r>
              <a:rPr lang="en-ZA" b="1" dirty="0" smtClean="0"/>
              <a:t>National sporting activities in Zimbabwe</a:t>
            </a:r>
          </a:p>
          <a:p>
            <a:r>
              <a:rPr lang="en-ZA" dirty="0" smtClean="0"/>
              <a:t>To </a:t>
            </a:r>
            <a:r>
              <a:rPr lang="en-ZA" dirty="0" smtClean="0"/>
              <a:t>date the forces behind polarization have still not been adequately addressed</a:t>
            </a:r>
          </a:p>
          <a:p>
            <a:endParaRPr lang="en-ZA" dirty="0" smtClean="0"/>
          </a:p>
          <a:p>
            <a:endParaRPr lang="en-ZA"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
            <a:ext cx="10515600" cy="867904"/>
          </a:xfrm>
        </p:spPr>
        <p:txBody>
          <a:bodyPr>
            <a:normAutofit/>
          </a:bodyPr>
          <a:lstStyle/>
          <a:p>
            <a:r>
              <a:rPr lang="en-ZA" dirty="0" smtClean="0"/>
              <a:t>Football for peace theory</a:t>
            </a:r>
            <a:endParaRPr lang="en-ZA" dirty="0"/>
          </a:p>
        </p:txBody>
      </p:sp>
      <p:sp>
        <p:nvSpPr>
          <p:cNvPr id="3" name="Content Placeholder 2"/>
          <p:cNvSpPr>
            <a:spLocks noGrp="1"/>
          </p:cNvSpPr>
          <p:nvPr>
            <p:ph idx="1"/>
          </p:nvPr>
        </p:nvSpPr>
        <p:spPr>
          <a:xfrm>
            <a:off x="838200" y="867906"/>
            <a:ext cx="10515600" cy="5990094"/>
          </a:xfrm>
        </p:spPr>
        <p:txBody>
          <a:bodyPr>
            <a:normAutofit fontScale="32500" lnSpcReduction="20000"/>
          </a:bodyPr>
          <a:lstStyle/>
          <a:p>
            <a:pPr algn="ctr"/>
            <a:r>
              <a:rPr lang="en-ZA" sz="6400" b="1" dirty="0" smtClean="0"/>
              <a:t>Football for peace </a:t>
            </a:r>
            <a:r>
              <a:rPr lang="en-ZA" sz="6400" b="1" dirty="0" smtClean="0"/>
              <a:t>initiatives</a:t>
            </a:r>
          </a:p>
          <a:p>
            <a:pPr algn="ctr"/>
            <a:r>
              <a:rPr lang="en-ZA" sz="6000" b="1" dirty="0" smtClean="0"/>
              <a:t>The rationale for this paper is to </a:t>
            </a:r>
            <a:r>
              <a:rPr lang="en-ZA" sz="6000" b="1" dirty="0"/>
              <a:t>scale up community peacebuilding initiatives (the offstage practices, habits, activities that contribute to and sustain social cohesion) through </a:t>
            </a:r>
            <a:r>
              <a:rPr lang="en-ZA" sz="6000" b="1" dirty="0" smtClean="0"/>
              <a:t>football </a:t>
            </a:r>
            <a:r>
              <a:rPr lang="en-ZA" sz="6000" b="1" dirty="0"/>
              <a:t>events to depolarize ordinary people </a:t>
            </a:r>
            <a:endParaRPr lang="en-ZA" sz="6000" b="1" dirty="0" smtClean="0"/>
          </a:p>
          <a:p>
            <a:r>
              <a:rPr lang="en-ZA" sz="6400" dirty="0" smtClean="0"/>
              <a:t>F4P is based on the assumption that football events have the capacity: </a:t>
            </a:r>
          </a:p>
          <a:p>
            <a:pPr lvl="1"/>
            <a:r>
              <a:rPr lang="en-ZA" sz="6400" dirty="0" smtClean="0"/>
              <a:t>to bring </a:t>
            </a:r>
            <a:r>
              <a:rPr lang="en-ZA" sz="6400" dirty="0"/>
              <a:t>people of various walks of life together, </a:t>
            </a:r>
          </a:p>
          <a:p>
            <a:pPr lvl="1"/>
            <a:r>
              <a:rPr lang="en-ZA" sz="6400" dirty="0" smtClean="0"/>
              <a:t>It breaks </a:t>
            </a:r>
            <a:r>
              <a:rPr lang="en-ZA" sz="6400" dirty="0"/>
              <a:t>through the socio-cultural, political and religious </a:t>
            </a:r>
            <a:r>
              <a:rPr lang="en-ZA" sz="6400" dirty="0" smtClean="0"/>
              <a:t>barricades,</a:t>
            </a:r>
          </a:p>
          <a:p>
            <a:pPr lvl="1"/>
            <a:r>
              <a:rPr lang="en-ZA" sz="6400" dirty="0" smtClean="0"/>
              <a:t>It connect </a:t>
            </a:r>
            <a:r>
              <a:rPr lang="en-ZA" sz="6400" dirty="0"/>
              <a:t>people and diverse communities, </a:t>
            </a:r>
            <a:endParaRPr lang="en-ZA" sz="6400" dirty="0" smtClean="0"/>
          </a:p>
          <a:p>
            <a:pPr lvl="1"/>
            <a:r>
              <a:rPr lang="en-ZA" sz="6400" dirty="0" smtClean="0"/>
              <a:t>It plunges people </a:t>
            </a:r>
            <a:r>
              <a:rPr lang="en-ZA" sz="6400" dirty="0"/>
              <a:t>into social networking and fostering cohesion. </a:t>
            </a:r>
            <a:endParaRPr lang="en-ZA" sz="6400" dirty="0" smtClean="0"/>
          </a:p>
          <a:p>
            <a:r>
              <a:rPr lang="en-ZA" sz="6400" dirty="0" smtClean="0"/>
              <a:t>F4P  traces its origins in 2001 </a:t>
            </a:r>
            <a:r>
              <a:rPr lang="en-GB" sz="6400" dirty="0"/>
              <a:t>mainly </a:t>
            </a:r>
            <a:r>
              <a:rPr lang="en-GB" sz="6400" dirty="0" smtClean="0"/>
              <a:t>targeting</a:t>
            </a:r>
            <a:endParaRPr lang="en-GB" sz="6400" dirty="0" smtClean="0"/>
          </a:p>
          <a:p>
            <a:pPr algn="ctr"/>
            <a:r>
              <a:rPr lang="en-GB" sz="6400" b="1" dirty="0" smtClean="0"/>
              <a:t>F4P Initiatives</a:t>
            </a:r>
            <a:endParaRPr lang="en-GB" sz="6400" b="1" dirty="0"/>
          </a:p>
          <a:p>
            <a:r>
              <a:rPr lang="en-GB" sz="6400" dirty="0" smtClean="0"/>
              <a:t>F4P have been tested among </a:t>
            </a:r>
            <a:r>
              <a:rPr lang="en-GB" sz="6400" dirty="0"/>
              <a:t>Jewish and Arab communities such as Israel and Jordan.</a:t>
            </a:r>
          </a:p>
          <a:p>
            <a:r>
              <a:rPr lang="en-GB" sz="6400" dirty="0" smtClean="0"/>
              <a:t>Was tested in the </a:t>
            </a:r>
            <a:r>
              <a:rPr lang="en-GB" sz="6400" dirty="0" smtClean="0"/>
              <a:t>Republic </a:t>
            </a:r>
            <a:r>
              <a:rPr lang="en-GB" sz="6400" dirty="0"/>
              <a:t>of </a:t>
            </a:r>
            <a:r>
              <a:rPr lang="en-GB" sz="6400" dirty="0" smtClean="0"/>
              <a:t>Northern Ireland</a:t>
            </a:r>
            <a:endParaRPr lang="en-GB" sz="6400" dirty="0" smtClean="0"/>
          </a:p>
          <a:p>
            <a:endParaRPr lang="en-ZA" sz="6400" dirty="0" smtClean="0"/>
          </a:p>
          <a:p>
            <a:pPr marL="0" indent="0">
              <a:buNone/>
            </a:pPr>
            <a:endParaRPr lang="en-ZA" sz="6400" i="1" dirty="0"/>
          </a:p>
          <a:p>
            <a:endParaRPr lang="en-ZA"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smtClean="0"/>
              <a:t>F4P theory (cont..)</a:t>
            </a:r>
            <a:endParaRPr lang="en-ZA" dirty="0"/>
          </a:p>
        </p:txBody>
      </p:sp>
      <p:sp>
        <p:nvSpPr>
          <p:cNvPr id="3" name="Content Placeholder 2"/>
          <p:cNvSpPr>
            <a:spLocks noGrp="1"/>
          </p:cNvSpPr>
          <p:nvPr>
            <p:ph idx="1"/>
          </p:nvPr>
        </p:nvSpPr>
        <p:spPr/>
        <p:txBody>
          <a:bodyPr>
            <a:normAutofit/>
          </a:bodyPr>
          <a:lstStyle/>
          <a:p>
            <a:pPr algn="ctr"/>
            <a:r>
              <a:rPr lang="en-ZA" b="1" dirty="0"/>
              <a:t>Other Grassroots peacebuilding-oriented football initiatives </a:t>
            </a:r>
            <a:endParaRPr lang="en-GB" b="1" dirty="0"/>
          </a:p>
          <a:p>
            <a:r>
              <a:rPr lang="en-ZA" b="1" dirty="0"/>
              <a:t>Open fun </a:t>
            </a:r>
            <a:r>
              <a:rPr lang="en-ZA" b="1" dirty="0" smtClean="0"/>
              <a:t>schools</a:t>
            </a:r>
            <a:r>
              <a:rPr lang="en-ZA" dirty="0"/>
              <a:t> </a:t>
            </a:r>
            <a:r>
              <a:rPr lang="en-ZA" dirty="0" smtClean="0"/>
              <a:t>were tested</a:t>
            </a:r>
            <a:r>
              <a:rPr lang="en-ZA" dirty="0" smtClean="0"/>
              <a:t> </a:t>
            </a:r>
            <a:r>
              <a:rPr lang="en-ZA" dirty="0"/>
              <a:t>in Bosnia and Herzegovina, Macedonia, Serbia and Montenegro, Croatia and </a:t>
            </a:r>
            <a:r>
              <a:rPr lang="en-ZA" dirty="0" smtClean="0"/>
              <a:t>Georgia</a:t>
            </a:r>
            <a:r>
              <a:rPr lang="en-ZA" dirty="0"/>
              <a:t> </a:t>
            </a:r>
            <a:r>
              <a:rPr lang="en-ZA" dirty="0" smtClean="0"/>
              <a:t>targeting mostly school children</a:t>
            </a:r>
            <a:r>
              <a:rPr lang="en-ZA" dirty="0" smtClean="0"/>
              <a:t> </a:t>
            </a:r>
          </a:p>
          <a:p>
            <a:r>
              <a:rPr lang="en-ZA" b="1" dirty="0" smtClean="0"/>
              <a:t>Football </a:t>
            </a:r>
            <a:r>
              <a:rPr lang="en-ZA" b="1" dirty="0"/>
              <a:t>for hope </a:t>
            </a:r>
            <a:r>
              <a:rPr lang="en-ZA" b="1" dirty="0" smtClean="0"/>
              <a:t>movement</a:t>
            </a:r>
            <a:r>
              <a:rPr lang="en-ZA" dirty="0" smtClean="0"/>
              <a:t> </a:t>
            </a:r>
            <a:endParaRPr lang="en-ZA" dirty="0"/>
          </a:p>
          <a:p>
            <a:r>
              <a:rPr lang="en-ZA" dirty="0"/>
              <a:t>T</a:t>
            </a:r>
            <a:r>
              <a:rPr lang="en-ZA" dirty="0" smtClean="0"/>
              <a:t>hese </a:t>
            </a:r>
            <a:r>
              <a:rPr lang="en-ZA" dirty="0"/>
              <a:t>initiatives </a:t>
            </a:r>
            <a:r>
              <a:rPr lang="en-ZA" dirty="0" smtClean="0"/>
              <a:t>have</a:t>
            </a:r>
            <a:r>
              <a:rPr lang="en-ZA" dirty="0" smtClean="0"/>
              <a:t> </a:t>
            </a:r>
            <a:r>
              <a:rPr lang="en-ZA" dirty="0"/>
              <a:t>created space for interaction between antagonistic communities at grassroots </a:t>
            </a:r>
            <a:r>
              <a:rPr lang="en-ZA" dirty="0" smtClean="0"/>
              <a:t>level</a:t>
            </a:r>
            <a:endParaRPr lang="en-ZA" dirty="0"/>
          </a:p>
          <a:p>
            <a:r>
              <a:rPr lang="en-ZA" dirty="0" smtClean="0"/>
              <a:t>F4P </a:t>
            </a:r>
            <a:r>
              <a:rPr lang="en-ZA" dirty="0"/>
              <a:t>informs </a:t>
            </a:r>
            <a:r>
              <a:rPr lang="en-ZA" dirty="0" smtClean="0"/>
              <a:t>this paper to scale up peace</a:t>
            </a:r>
            <a:r>
              <a:rPr lang="en-ZA" dirty="0" smtClean="0"/>
              <a:t> </a:t>
            </a:r>
            <a:r>
              <a:rPr lang="en-ZA" dirty="0"/>
              <a:t>interventions </a:t>
            </a:r>
            <a:r>
              <a:rPr lang="en-ZA" dirty="0" smtClean="0"/>
              <a:t>as a way of depolarizing communities</a:t>
            </a:r>
            <a:endParaRPr lang="en-ZA" dirty="0"/>
          </a:p>
          <a:p>
            <a:endParaRPr lang="en-ZA" dirty="0"/>
          </a:p>
        </p:txBody>
      </p:sp>
    </p:spTree>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62</TotalTime>
  <Words>1555</Words>
  <Application>Microsoft Office PowerPoint</Application>
  <PresentationFormat>Widescreen</PresentationFormat>
  <Paragraphs>120</Paragraphs>
  <Slides>13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13</vt:i4>
      </vt:variant>
    </vt:vector>
  </HeadingPairs>
  <TitlesOfParts>
    <vt:vector size="18" baseType="lpstr">
      <vt:lpstr>Arial</vt:lpstr>
      <vt:lpstr>Arial Narrow</vt:lpstr>
      <vt:lpstr>Trebuchet MS</vt:lpstr>
      <vt:lpstr>Wingdings 3</vt:lpstr>
      <vt:lpstr>Facet</vt:lpstr>
      <vt:lpstr>De-polarizing communities through football for peace: A case of Seke District, Zimbabwe by  Norman Chivasa Durban University of Technology  South Africa</vt:lpstr>
      <vt:lpstr>Presentation structure</vt:lpstr>
      <vt:lpstr>Introduction</vt:lpstr>
      <vt:lpstr>The nature of polarization in Zimbabwe</vt:lpstr>
      <vt:lpstr>What are the forces behind polarisation in Zimbabwe?</vt:lpstr>
      <vt:lpstr>Statement of the problem</vt:lpstr>
      <vt:lpstr>Past and present interventions to address polarization</vt:lpstr>
      <vt:lpstr>Football for peace theory</vt:lpstr>
      <vt:lpstr>F4P theory (cont..)</vt:lpstr>
      <vt:lpstr>De-polarizing communities: F4P model in Seke district </vt:lpstr>
      <vt:lpstr>F4P intervention model in Seke district (cont)</vt:lpstr>
      <vt:lpstr> F4P model (cont.).</vt:lpstr>
      <vt:lpstr>Way forward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Enhancing community peacebuilding through sporting events in Seke district, Zimbabwe</dc:title>
  <dc:creator>TILL PC</dc:creator>
  <cp:lastModifiedBy>Windows User</cp:lastModifiedBy>
  <cp:revision>78</cp:revision>
  <dcterms:created xsi:type="dcterms:W3CDTF">2020-12-08T13:31:00Z</dcterms:created>
  <dcterms:modified xsi:type="dcterms:W3CDTF">2021-01-12T09:02:43Z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1033-11.2.0.9747</vt:lpwstr>
  </property>
</Properties>
</file>