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1" r:id="rId2"/>
    <p:sldId id="566" r:id="rId3"/>
    <p:sldId id="565" r:id="rId4"/>
    <p:sldId id="564" r:id="rId5"/>
    <p:sldId id="317" r:id="rId6"/>
    <p:sldId id="562" r:id="rId7"/>
    <p:sldId id="577"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111"/>
    <p:restoredTop sz="92892"/>
  </p:normalViewPr>
  <p:slideViewPr>
    <p:cSldViewPr snapToGrid="0" snapToObjects="1">
      <p:cViewPr varScale="1">
        <p:scale>
          <a:sx n="104" d="100"/>
          <a:sy n="104" d="100"/>
        </p:scale>
        <p:origin x="1000" y="2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45DD1-08BE-004A-9ACA-D91A93D07C6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C47D127E-D986-F447-B893-72182A0D515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46D1EEA3-66D4-EF49-8812-6F4160F4D99F}"/>
              </a:ext>
            </a:extLst>
          </p:cNvPr>
          <p:cNvSpPr>
            <a:spLocks noGrp="1"/>
          </p:cNvSpPr>
          <p:nvPr>
            <p:ph type="dt" sz="half" idx="10"/>
          </p:nvPr>
        </p:nvSpPr>
        <p:spPr/>
        <p:txBody>
          <a:bodyPr/>
          <a:lstStyle/>
          <a:p>
            <a:fld id="{1F484D87-A551-0643-80B4-09E93D0B37BF}" type="datetimeFigureOut">
              <a:rPr lang="en-GB" smtClean="0"/>
              <a:t>23/08/2021</a:t>
            </a:fld>
            <a:endParaRPr lang="en-GB"/>
          </a:p>
        </p:txBody>
      </p:sp>
      <p:sp>
        <p:nvSpPr>
          <p:cNvPr id="5" name="Footer Placeholder 4">
            <a:extLst>
              <a:ext uri="{FF2B5EF4-FFF2-40B4-BE49-F238E27FC236}">
                <a16:creationId xmlns:a16="http://schemas.microsoft.com/office/drawing/2014/main" id="{97F4DFAB-B182-3A40-9B25-57F64CBC931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F5E01D8-3FE2-324B-A900-6F6E13D9FF31}"/>
              </a:ext>
            </a:extLst>
          </p:cNvPr>
          <p:cNvSpPr>
            <a:spLocks noGrp="1"/>
          </p:cNvSpPr>
          <p:nvPr>
            <p:ph type="sldNum" sz="quarter" idx="12"/>
          </p:nvPr>
        </p:nvSpPr>
        <p:spPr/>
        <p:txBody>
          <a:bodyPr/>
          <a:lstStyle/>
          <a:p>
            <a:fld id="{08185C1A-BAC8-3E40-9DCE-D9714E0ADF77}" type="slidenum">
              <a:rPr lang="en-GB" smtClean="0"/>
              <a:t>‹#›</a:t>
            </a:fld>
            <a:endParaRPr lang="en-GB"/>
          </a:p>
        </p:txBody>
      </p:sp>
    </p:spTree>
    <p:extLst>
      <p:ext uri="{BB962C8B-B14F-4D97-AF65-F5344CB8AC3E}">
        <p14:creationId xmlns:p14="http://schemas.microsoft.com/office/powerpoint/2010/main" val="22613534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0E5110-A165-9B43-AE98-4C488479ECDD}"/>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49D335E-33F7-9D46-A348-D40E816D978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CA96A83-DC6C-5A40-907F-935E15FCE93B}"/>
              </a:ext>
            </a:extLst>
          </p:cNvPr>
          <p:cNvSpPr>
            <a:spLocks noGrp="1"/>
          </p:cNvSpPr>
          <p:nvPr>
            <p:ph type="dt" sz="half" idx="10"/>
          </p:nvPr>
        </p:nvSpPr>
        <p:spPr/>
        <p:txBody>
          <a:bodyPr/>
          <a:lstStyle/>
          <a:p>
            <a:fld id="{1F484D87-A551-0643-80B4-09E93D0B37BF}" type="datetimeFigureOut">
              <a:rPr lang="en-GB" smtClean="0"/>
              <a:t>23/08/2021</a:t>
            </a:fld>
            <a:endParaRPr lang="en-GB"/>
          </a:p>
        </p:txBody>
      </p:sp>
      <p:sp>
        <p:nvSpPr>
          <p:cNvPr id="5" name="Footer Placeholder 4">
            <a:extLst>
              <a:ext uri="{FF2B5EF4-FFF2-40B4-BE49-F238E27FC236}">
                <a16:creationId xmlns:a16="http://schemas.microsoft.com/office/drawing/2014/main" id="{ACF46F70-BAD7-5540-BAFB-67A2C7D3692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F647EFB-132F-494C-ACF0-45A487B6F91C}"/>
              </a:ext>
            </a:extLst>
          </p:cNvPr>
          <p:cNvSpPr>
            <a:spLocks noGrp="1"/>
          </p:cNvSpPr>
          <p:nvPr>
            <p:ph type="sldNum" sz="quarter" idx="12"/>
          </p:nvPr>
        </p:nvSpPr>
        <p:spPr/>
        <p:txBody>
          <a:bodyPr/>
          <a:lstStyle/>
          <a:p>
            <a:fld id="{08185C1A-BAC8-3E40-9DCE-D9714E0ADF77}" type="slidenum">
              <a:rPr lang="en-GB" smtClean="0"/>
              <a:t>‹#›</a:t>
            </a:fld>
            <a:endParaRPr lang="en-GB"/>
          </a:p>
        </p:txBody>
      </p:sp>
    </p:spTree>
    <p:extLst>
      <p:ext uri="{BB962C8B-B14F-4D97-AF65-F5344CB8AC3E}">
        <p14:creationId xmlns:p14="http://schemas.microsoft.com/office/powerpoint/2010/main" val="23909177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7DDE88A-1D80-114F-BEF8-097159EFBE9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EAF9D4E-F0CF-B240-85D5-3BF8780A97B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0729A15-3203-EF44-B07C-E720E20D4530}"/>
              </a:ext>
            </a:extLst>
          </p:cNvPr>
          <p:cNvSpPr>
            <a:spLocks noGrp="1"/>
          </p:cNvSpPr>
          <p:nvPr>
            <p:ph type="dt" sz="half" idx="10"/>
          </p:nvPr>
        </p:nvSpPr>
        <p:spPr/>
        <p:txBody>
          <a:bodyPr/>
          <a:lstStyle/>
          <a:p>
            <a:fld id="{1F484D87-A551-0643-80B4-09E93D0B37BF}" type="datetimeFigureOut">
              <a:rPr lang="en-GB" smtClean="0"/>
              <a:t>23/08/2021</a:t>
            </a:fld>
            <a:endParaRPr lang="en-GB"/>
          </a:p>
        </p:txBody>
      </p:sp>
      <p:sp>
        <p:nvSpPr>
          <p:cNvPr id="5" name="Footer Placeholder 4">
            <a:extLst>
              <a:ext uri="{FF2B5EF4-FFF2-40B4-BE49-F238E27FC236}">
                <a16:creationId xmlns:a16="http://schemas.microsoft.com/office/drawing/2014/main" id="{3A3FF711-75F8-084F-934B-274976349DF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B2BEED3-32CF-534D-8F08-F917E960AFC2}"/>
              </a:ext>
            </a:extLst>
          </p:cNvPr>
          <p:cNvSpPr>
            <a:spLocks noGrp="1"/>
          </p:cNvSpPr>
          <p:nvPr>
            <p:ph type="sldNum" sz="quarter" idx="12"/>
          </p:nvPr>
        </p:nvSpPr>
        <p:spPr/>
        <p:txBody>
          <a:bodyPr/>
          <a:lstStyle/>
          <a:p>
            <a:fld id="{08185C1A-BAC8-3E40-9DCE-D9714E0ADF77}" type="slidenum">
              <a:rPr lang="en-GB" smtClean="0"/>
              <a:t>‹#›</a:t>
            </a:fld>
            <a:endParaRPr lang="en-GB"/>
          </a:p>
        </p:txBody>
      </p:sp>
    </p:spTree>
    <p:extLst>
      <p:ext uri="{BB962C8B-B14F-4D97-AF65-F5344CB8AC3E}">
        <p14:creationId xmlns:p14="http://schemas.microsoft.com/office/powerpoint/2010/main" val="7345743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Dia met opsommingstekst">
    <p:spTree>
      <p:nvGrpSpPr>
        <p:cNvPr id="1" name=""/>
        <p:cNvGrpSpPr/>
        <p:nvPr/>
      </p:nvGrpSpPr>
      <p:grpSpPr>
        <a:xfrm>
          <a:off x="0" y="0"/>
          <a:ext cx="0" cy="0"/>
          <a:chOff x="0" y="0"/>
          <a:chExt cx="0" cy="0"/>
        </a:xfrm>
      </p:grpSpPr>
      <p:sp>
        <p:nvSpPr>
          <p:cNvPr id="2" name="Titel 1"/>
          <p:cNvSpPr>
            <a:spLocks noGrp="1"/>
          </p:cNvSpPr>
          <p:nvPr>
            <p:ph type="title"/>
          </p:nvPr>
        </p:nvSpPr>
        <p:spPr>
          <a:xfrm>
            <a:off x="431801" y="0"/>
            <a:ext cx="9994900" cy="1125538"/>
          </a:xfrm>
        </p:spPr>
        <p:txBody>
          <a:bodyPr/>
          <a:lstStyle/>
          <a:p>
            <a:r>
              <a:rPr lang="nl-NL"/>
              <a:t>Klik om de stijl te bewerken</a:t>
            </a:r>
            <a:endParaRPr lang="nl-NL" dirty="0"/>
          </a:p>
        </p:txBody>
      </p:sp>
      <p:sp>
        <p:nvSpPr>
          <p:cNvPr id="3" name="Tijdelijke aanduiding voor dianummer 2"/>
          <p:cNvSpPr>
            <a:spLocks noGrp="1"/>
          </p:cNvSpPr>
          <p:nvPr>
            <p:ph type="sldNum" sz="quarter" idx="10"/>
          </p:nvPr>
        </p:nvSpPr>
        <p:spPr>
          <a:xfrm>
            <a:off x="431800" y="6201309"/>
            <a:ext cx="2844800" cy="365125"/>
          </a:xfrm>
          <a:prstGeom prst="rect">
            <a:avLst/>
          </a:prstGeom>
        </p:spPr>
        <p:txBody>
          <a:bodyPr/>
          <a:lstStyle/>
          <a:p>
            <a:fld id="{FD1FD732-C11B-4F74-877B-38F31541485C}" type="slidenum">
              <a:rPr lang="nl-NL" smtClean="0"/>
              <a:pPr/>
              <a:t>‹#›</a:t>
            </a:fld>
            <a:endParaRPr lang="nl-NL" dirty="0"/>
          </a:p>
        </p:txBody>
      </p:sp>
      <p:sp>
        <p:nvSpPr>
          <p:cNvPr id="4" name="Tijdelijke aanduiding voor tekst 5"/>
          <p:cNvSpPr>
            <a:spLocks noGrp="1"/>
          </p:cNvSpPr>
          <p:nvPr>
            <p:ph type="body" sz="quarter" idx="11"/>
          </p:nvPr>
        </p:nvSpPr>
        <p:spPr>
          <a:xfrm>
            <a:off x="431800" y="1520826"/>
            <a:ext cx="11328400" cy="4429125"/>
          </a:xfrm>
          <a:prstGeom prst="rect">
            <a:avLst/>
          </a:prstGeom>
        </p:spPr>
        <p:txBody>
          <a:bodyPr/>
          <a:lstStyle>
            <a:lvl1pPr marL="285750" indent="-285750">
              <a:buClr>
                <a:schemeClr val="tx1"/>
              </a:buClr>
              <a:buSzPct val="110000"/>
              <a:buFont typeface="Wingdings 2" pitchFamily="18" charset="2"/>
              <a:buChar char=""/>
              <a:defRPr>
                <a:latin typeface="Verdana" pitchFamily="34" charset="0"/>
                <a:ea typeface="Verdana" pitchFamily="34" charset="0"/>
                <a:cs typeface="Verdana" pitchFamily="34" charset="0"/>
              </a:defRPr>
            </a:lvl1pPr>
            <a:lvl2pPr marL="543600" indent="-285750">
              <a:lnSpc>
                <a:spcPct val="150000"/>
              </a:lnSpc>
              <a:buClr>
                <a:schemeClr val="accent1"/>
              </a:buClr>
              <a:buFont typeface="Wingdings 2" pitchFamily="18" charset="2"/>
              <a:buChar char=""/>
              <a:defRPr>
                <a:latin typeface="Verdana" pitchFamily="34" charset="0"/>
                <a:ea typeface="Verdana" pitchFamily="34" charset="0"/>
                <a:cs typeface="Verdana" pitchFamily="34" charset="0"/>
              </a:defRPr>
            </a:lvl2pPr>
            <a:lvl3pPr marL="810000" indent="-285750">
              <a:lnSpc>
                <a:spcPct val="125000"/>
              </a:lnSpc>
              <a:buClr>
                <a:schemeClr val="accent3"/>
              </a:buClr>
              <a:buFont typeface="Wingdings 2" pitchFamily="18" charset="2"/>
              <a:buChar char="¿"/>
              <a:defRPr>
                <a:latin typeface="Verdana" pitchFamily="34" charset="0"/>
                <a:ea typeface="Verdana" pitchFamily="34" charset="0"/>
                <a:cs typeface="Verdana" pitchFamily="34" charset="0"/>
              </a:defRPr>
            </a:lvl3pPr>
            <a:lvl4pPr marL="1080000" indent="-276225">
              <a:lnSpc>
                <a:spcPct val="125000"/>
              </a:lnSpc>
              <a:buClr>
                <a:schemeClr val="accent6"/>
              </a:buClr>
              <a:buFont typeface="Wingdings 2" pitchFamily="18" charset="2"/>
              <a:buChar char="¿"/>
              <a:defRPr>
                <a:latin typeface="Verdana" pitchFamily="34" charset="0"/>
                <a:ea typeface="Verdana" pitchFamily="34" charset="0"/>
                <a:cs typeface="Verdana" pitchFamily="34" charset="0"/>
              </a:defRPr>
            </a:lvl4pPr>
            <a:lvl5pPr marL="1350000" indent="-266700">
              <a:lnSpc>
                <a:spcPct val="125000"/>
              </a:lnSpc>
              <a:buClr>
                <a:schemeClr val="tx2"/>
              </a:buClr>
              <a:buFont typeface="Wingdings 2" pitchFamily="18" charset="2"/>
              <a:buChar char="¿"/>
              <a:defRPr>
                <a:latin typeface="Verdana" pitchFamily="34" charset="0"/>
                <a:ea typeface="Verdana" pitchFamily="34" charset="0"/>
                <a:cs typeface="Verdana" pitchFamily="34" charset="0"/>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NL" dirty="0"/>
          </a:p>
        </p:txBody>
      </p:sp>
    </p:spTree>
    <p:extLst>
      <p:ext uri="{BB962C8B-B14F-4D97-AF65-F5344CB8AC3E}">
        <p14:creationId xmlns:p14="http://schemas.microsoft.com/office/powerpoint/2010/main" val="164062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58332-8547-5F43-885E-5AA7A0D612A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5003192-87C9-F646-BCDD-67F06D57469F}"/>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D15BA51-FBC9-5943-A217-F39437D07FDD}"/>
              </a:ext>
            </a:extLst>
          </p:cNvPr>
          <p:cNvSpPr>
            <a:spLocks noGrp="1"/>
          </p:cNvSpPr>
          <p:nvPr>
            <p:ph type="dt" sz="half" idx="10"/>
          </p:nvPr>
        </p:nvSpPr>
        <p:spPr/>
        <p:txBody>
          <a:bodyPr/>
          <a:lstStyle/>
          <a:p>
            <a:fld id="{1F484D87-A551-0643-80B4-09E93D0B37BF}" type="datetimeFigureOut">
              <a:rPr lang="en-GB" smtClean="0"/>
              <a:t>23/08/2021</a:t>
            </a:fld>
            <a:endParaRPr lang="en-GB"/>
          </a:p>
        </p:txBody>
      </p:sp>
      <p:sp>
        <p:nvSpPr>
          <p:cNvPr id="5" name="Footer Placeholder 4">
            <a:extLst>
              <a:ext uri="{FF2B5EF4-FFF2-40B4-BE49-F238E27FC236}">
                <a16:creationId xmlns:a16="http://schemas.microsoft.com/office/drawing/2014/main" id="{A7DA9F0E-33E4-1948-BAFE-F715B3C5F9C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B8C2BBE-32DF-E646-A2AA-8CF9F86201C1}"/>
              </a:ext>
            </a:extLst>
          </p:cNvPr>
          <p:cNvSpPr>
            <a:spLocks noGrp="1"/>
          </p:cNvSpPr>
          <p:nvPr>
            <p:ph type="sldNum" sz="quarter" idx="12"/>
          </p:nvPr>
        </p:nvSpPr>
        <p:spPr/>
        <p:txBody>
          <a:bodyPr/>
          <a:lstStyle/>
          <a:p>
            <a:fld id="{08185C1A-BAC8-3E40-9DCE-D9714E0ADF77}" type="slidenum">
              <a:rPr lang="en-GB" smtClean="0"/>
              <a:t>‹#›</a:t>
            </a:fld>
            <a:endParaRPr lang="en-GB"/>
          </a:p>
        </p:txBody>
      </p:sp>
    </p:spTree>
    <p:extLst>
      <p:ext uri="{BB962C8B-B14F-4D97-AF65-F5344CB8AC3E}">
        <p14:creationId xmlns:p14="http://schemas.microsoft.com/office/powerpoint/2010/main" val="2732858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89F7A2-7F12-D643-8AA6-F25E1DB7BDE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14E3F1B-C12C-6945-9C36-67C58CB5BC1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6BE1557-8861-054F-A38A-63F098FAFFF8}"/>
              </a:ext>
            </a:extLst>
          </p:cNvPr>
          <p:cNvSpPr>
            <a:spLocks noGrp="1"/>
          </p:cNvSpPr>
          <p:nvPr>
            <p:ph type="dt" sz="half" idx="10"/>
          </p:nvPr>
        </p:nvSpPr>
        <p:spPr/>
        <p:txBody>
          <a:bodyPr/>
          <a:lstStyle/>
          <a:p>
            <a:fld id="{1F484D87-A551-0643-80B4-09E93D0B37BF}" type="datetimeFigureOut">
              <a:rPr lang="en-GB" smtClean="0"/>
              <a:t>23/08/2021</a:t>
            </a:fld>
            <a:endParaRPr lang="en-GB"/>
          </a:p>
        </p:txBody>
      </p:sp>
      <p:sp>
        <p:nvSpPr>
          <p:cNvPr id="5" name="Footer Placeholder 4">
            <a:extLst>
              <a:ext uri="{FF2B5EF4-FFF2-40B4-BE49-F238E27FC236}">
                <a16:creationId xmlns:a16="http://schemas.microsoft.com/office/drawing/2014/main" id="{E6127A19-EFD3-BA41-9EED-8A2656002D2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DDF3A55-CF6E-2F47-8B1E-2DF724A11F97}"/>
              </a:ext>
            </a:extLst>
          </p:cNvPr>
          <p:cNvSpPr>
            <a:spLocks noGrp="1"/>
          </p:cNvSpPr>
          <p:nvPr>
            <p:ph type="sldNum" sz="quarter" idx="12"/>
          </p:nvPr>
        </p:nvSpPr>
        <p:spPr/>
        <p:txBody>
          <a:bodyPr/>
          <a:lstStyle/>
          <a:p>
            <a:fld id="{08185C1A-BAC8-3E40-9DCE-D9714E0ADF77}" type="slidenum">
              <a:rPr lang="en-GB" smtClean="0"/>
              <a:t>‹#›</a:t>
            </a:fld>
            <a:endParaRPr lang="en-GB"/>
          </a:p>
        </p:txBody>
      </p:sp>
    </p:spTree>
    <p:extLst>
      <p:ext uri="{BB962C8B-B14F-4D97-AF65-F5344CB8AC3E}">
        <p14:creationId xmlns:p14="http://schemas.microsoft.com/office/powerpoint/2010/main" val="1155335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40B7AE-3B65-2149-AFCC-B30B5EB1E5B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EC07FCD-8462-B245-B78A-B2AB2C397FD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4C5627E-81A1-3148-94C2-442C9443BE3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3607837-B2AC-664A-BF25-5079C043D71C}"/>
              </a:ext>
            </a:extLst>
          </p:cNvPr>
          <p:cNvSpPr>
            <a:spLocks noGrp="1"/>
          </p:cNvSpPr>
          <p:nvPr>
            <p:ph type="dt" sz="half" idx="10"/>
          </p:nvPr>
        </p:nvSpPr>
        <p:spPr/>
        <p:txBody>
          <a:bodyPr/>
          <a:lstStyle/>
          <a:p>
            <a:fld id="{1F484D87-A551-0643-80B4-09E93D0B37BF}" type="datetimeFigureOut">
              <a:rPr lang="en-GB" smtClean="0"/>
              <a:t>23/08/2021</a:t>
            </a:fld>
            <a:endParaRPr lang="en-GB"/>
          </a:p>
        </p:txBody>
      </p:sp>
      <p:sp>
        <p:nvSpPr>
          <p:cNvPr id="6" name="Footer Placeholder 5">
            <a:extLst>
              <a:ext uri="{FF2B5EF4-FFF2-40B4-BE49-F238E27FC236}">
                <a16:creationId xmlns:a16="http://schemas.microsoft.com/office/drawing/2014/main" id="{8F6B2446-D9A5-D844-B0FE-0F504E3AC71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94131CB-4C10-0446-9842-9296199B90AA}"/>
              </a:ext>
            </a:extLst>
          </p:cNvPr>
          <p:cNvSpPr>
            <a:spLocks noGrp="1"/>
          </p:cNvSpPr>
          <p:nvPr>
            <p:ph type="sldNum" sz="quarter" idx="12"/>
          </p:nvPr>
        </p:nvSpPr>
        <p:spPr/>
        <p:txBody>
          <a:bodyPr/>
          <a:lstStyle/>
          <a:p>
            <a:fld id="{08185C1A-BAC8-3E40-9DCE-D9714E0ADF77}" type="slidenum">
              <a:rPr lang="en-GB" smtClean="0"/>
              <a:t>‹#›</a:t>
            </a:fld>
            <a:endParaRPr lang="en-GB"/>
          </a:p>
        </p:txBody>
      </p:sp>
    </p:spTree>
    <p:extLst>
      <p:ext uri="{BB962C8B-B14F-4D97-AF65-F5344CB8AC3E}">
        <p14:creationId xmlns:p14="http://schemas.microsoft.com/office/powerpoint/2010/main" val="30756852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2D51EC-BFA1-2740-8A85-1F1C390BDC2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EB6A514-72E0-DE45-9F0E-947203303D6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FB326D4F-D3D8-0748-A290-9F4DF2C5B3C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CF96C4E-5E7A-EC4B-BFC1-ED03409A4DC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57CF337-3446-8247-9037-EAED1EF34C39}"/>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3970C01E-B31D-674F-9577-0809EC920283}"/>
              </a:ext>
            </a:extLst>
          </p:cNvPr>
          <p:cNvSpPr>
            <a:spLocks noGrp="1"/>
          </p:cNvSpPr>
          <p:nvPr>
            <p:ph type="dt" sz="half" idx="10"/>
          </p:nvPr>
        </p:nvSpPr>
        <p:spPr/>
        <p:txBody>
          <a:bodyPr/>
          <a:lstStyle/>
          <a:p>
            <a:fld id="{1F484D87-A551-0643-80B4-09E93D0B37BF}" type="datetimeFigureOut">
              <a:rPr lang="en-GB" smtClean="0"/>
              <a:t>23/08/2021</a:t>
            </a:fld>
            <a:endParaRPr lang="en-GB"/>
          </a:p>
        </p:txBody>
      </p:sp>
      <p:sp>
        <p:nvSpPr>
          <p:cNvPr id="8" name="Footer Placeholder 7">
            <a:extLst>
              <a:ext uri="{FF2B5EF4-FFF2-40B4-BE49-F238E27FC236}">
                <a16:creationId xmlns:a16="http://schemas.microsoft.com/office/drawing/2014/main" id="{77B2D33A-548E-CF4B-9C1D-17AF61FF14A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D8D4FE59-FD9D-CD4A-9044-B4142E96485E}"/>
              </a:ext>
            </a:extLst>
          </p:cNvPr>
          <p:cNvSpPr>
            <a:spLocks noGrp="1"/>
          </p:cNvSpPr>
          <p:nvPr>
            <p:ph type="sldNum" sz="quarter" idx="12"/>
          </p:nvPr>
        </p:nvSpPr>
        <p:spPr/>
        <p:txBody>
          <a:bodyPr/>
          <a:lstStyle/>
          <a:p>
            <a:fld id="{08185C1A-BAC8-3E40-9DCE-D9714E0ADF77}" type="slidenum">
              <a:rPr lang="en-GB" smtClean="0"/>
              <a:t>‹#›</a:t>
            </a:fld>
            <a:endParaRPr lang="en-GB"/>
          </a:p>
        </p:txBody>
      </p:sp>
    </p:spTree>
    <p:extLst>
      <p:ext uri="{BB962C8B-B14F-4D97-AF65-F5344CB8AC3E}">
        <p14:creationId xmlns:p14="http://schemas.microsoft.com/office/powerpoint/2010/main" val="36438665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7E33F5-2031-2041-93FF-B6F6F9540D7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E2089C5-BA20-F642-AD91-566C503210C8}"/>
              </a:ext>
            </a:extLst>
          </p:cNvPr>
          <p:cNvSpPr>
            <a:spLocks noGrp="1"/>
          </p:cNvSpPr>
          <p:nvPr>
            <p:ph type="dt" sz="half" idx="10"/>
          </p:nvPr>
        </p:nvSpPr>
        <p:spPr/>
        <p:txBody>
          <a:bodyPr/>
          <a:lstStyle/>
          <a:p>
            <a:fld id="{1F484D87-A551-0643-80B4-09E93D0B37BF}" type="datetimeFigureOut">
              <a:rPr lang="en-GB" smtClean="0"/>
              <a:t>23/08/2021</a:t>
            </a:fld>
            <a:endParaRPr lang="en-GB"/>
          </a:p>
        </p:txBody>
      </p:sp>
      <p:sp>
        <p:nvSpPr>
          <p:cNvPr id="4" name="Footer Placeholder 3">
            <a:extLst>
              <a:ext uri="{FF2B5EF4-FFF2-40B4-BE49-F238E27FC236}">
                <a16:creationId xmlns:a16="http://schemas.microsoft.com/office/drawing/2014/main" id="{71F532EF-DB02-2C46-B9D6-4F5F885D7E9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FBC6807-3F14-C148-B719-BDD2DCD9E466}"/>
              </a:ext>
            </a:extLst>
          </p:cNvPr>
          <p:cNvSpPr>
            <a:spLocks noGrp="1"/>
          </p:cNvSpPr>
          <p:nvPr>
            <p:ph type="sldNum" sz="quarter" idx="12"/>
          </p:nvPr>
        </p:nvSpPr>
        <p:spPr/>
        <p:txBody>
          <a:bodyPr/>
          <a:lstStyle/>
          <a:p>
            <a:fld id="{08185C1A-BAC8-3E40-9DCE-D9714E0ADF77}" type="slidenum">
              <a:rPr lang="en-GB" smtClean="0"/>
              <a:t>‹#›</a:t>
            </a:fld>
            <a:endParaRPr lang="en-GB"/>
          </a:p>
        </p:txBody>
      </p:sp>
    </p:spTree>
    <p:extLst>
      <p:ext uri="{BB962C8B-B14F-4D97-AF65-F5344CB8AC3E}">
        <p14:creationId xmlns:p14="http://schemas.microsoft.com/office/powerpoint/2010/main" val="20632463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A78EA46-9B9B-7641-8E7E-C12F3FC465CE}"/>
              </a:ext>
            </a:extLst>
          </p:cNvPr>
          <p:cNvSpPr>
            <a:spLocks noGrp="1"/>
          </p:cNvSpPr>
          <p:nvPr>
            <p:ph type="dt" sz="half" idx="10"/>
          </p:nvPr>
        </p:nvSpPr>
        <p:spPr/>
        <p:txBody>
          <a:bodyPr/>
          <a:lstStyle/>
          <a:p>
            <a:fld id="{1F484D87-A551-0643-80B4-09E93D0B37BF}" type="datetimeFigureOut">
              <a:rPr lang="en-GB" smtClean="0"/>
              <a:t>23/08/2021</a:t>
            </a:fld>
            <a:endParaRPr lang="en-GB"/>
          </a:p>
        </p:txBody>
      </p:sp>
      <p:sp>
        <p:nvSpPr>
          <p:cNvPr id="3" name="Footer Placeholder 2">
            <a:extLst>
              <a:ext uri="{FF2B5EF4-FFF2-40B4-BE49-F238E27FC236}">
                <a16:creationId xmlns:a16="http://schemas.microsoft.com/office/drawing/2014/main" id="{679C2DC4-54CA-654D-A510-F269E20107D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0752856-5B41-3C4D-B1AF-62A7AF312018}"/>
              </a:ext>
            </a:extLst>
          </p:cNvPr>
          <p:cNvSpPr>
            <a:spLocks noGrp="1"/>
          </p:cNvSpPr>
          <p:nvPr>
            <p:ph type="sldNum" sz="quarter" idx="12"/>
          </p:nvPr>
        </p:nvSpPr>
        <p:spPr/>
        <p:txBody>
          <a:bodyPr/>
          <a:lstStyle/>
          <a:p>
            <a:fld id="{08185C1A-BAC8-3E40-9DCE-D9714E0ADF77}" type="slidenum">
              <a:rPr lang="en-GB" smtClean="0"/>
              <a:t>‹#›</a:t>
            </a:fld>
            <a:endParaRPr lang="en-GB"/>
          </a:p>
        </p:txBody>
      </p:sp>
    </p:spTree>
    <p:extLst>
      <p:ext uri="{BB962C8B-B14F-4D97-AF65-F5344CB8AC3E}">
        <p14:creationId xmlns:p14="http://schemas.microsoft.com/office/powerpoint/2010/main" val="2428883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953F26-648E-F64F-AC25-56DFB0E3BD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6B042B5-5325-FA4E-B266-33796FD517A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C7A1335-E8DF-9443-8446-E3B2C09871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41F502F-5176-DA49-98A3-B2CA8783F663}"/>
              </a:ext>
            </a:extLst>
          </p:cNvPr>
          <p:cNvSpPr>
            <a:spLocks noGrp="1"/>
          </p:cNvSpPr>
          <p:nvPr>
            <p:ph type="dt" sz="half" idx="10"/>
          </p:nvPr>
        </p:nvSpPr>
        <p:spPr/>
        <p:txBody>
          <a:bodyPr/>
          <a:lstStyle/>
          <a:p>
            <a:fld id="{1F484D87-A551-0643-80B4-09E93D0B37BF}" type="datetimeFigureOut">
              <a:rPr lang="en-GB" smtClean="0"/>
              <a:t>23/08/2021</a:t>
            </a:fld>
            <a:endParaRPr lang="en-GB"/>
          </a:p>
        </p:txBody>
      </p:sp>
      <p:sp>
        <p:nvSpPr>
          <p:cNvPr id="6" name="Footer Placeholder 5">
            <a:extLst>
              <a:ext uri="{FF2B5EF4-FFF2-40B4-BE49-F238E27FC236}">
                <a16:creationId xmlns:a16="http://schemas.microsoft.com/office/drawing/2014/main" id="{32DBB9BC-E5AC-2245-BB24-A77F4DA1029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612084D-8CBC-CB48-83F8-40352AB63704}"/>
              </a:ext>
            </a:extLst>
          </p:cNvPr>
          <p:cNvSpPr>
            <a:spLocks noGrp="1"/>
          </p:cNvSpPr>
          <p:nvPr>
            <p:ph type="sldNum" sz="quarter" idx="12"/>
          </p:nvPr>
        </p:nvSpPr>
        <p:spPr/>
        <p:txBody>
          <a:bodyPr/>
          <a:lstStyle/>
          <a:p>
            <a:fld id="{08185C1A-BAC8-3E40-9DCE-D9714E0ADF77}" type="slidenum">
              <a:rPr lang="en-GB" smtClean="0"/>
              <a:t>‹#›</a:t>
            </a:fld>
            <a:endParaRPr lang="en-GB"/>
          </a:p>
        </p:txBody>
      </p:sp>
    </p:spTree>
    <p:extLst>
      <p:ext uri="{BB962C8B-B14F-4D97-AF65-F5344CB8AC3E}">
        <p14:creationId xmlns:p14="http://schemas.microsoft.com/office/powerpoint/2010/main" val="40638608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55EFE5-A764-3446-93EB-612FE59E5FA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FFB35E7-E2CC-424C-8636-18484C426D1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4475AE31-65B1-4648-9C2E-62EE682507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74B3022-0553-D747-9567-C3AF4A314B64}"/>
              </a:ext>
            </a:extLst>
          </p:cNvPr>
          <p:cNvSpPr>
            <a:spLocks noGrp="1"/>
          </p:cNvSpPr>
          <p:nvPr>
            <p:ph type="dt" sz="half" idx="10"/>
          </p:nvPr>
        </p:nvSpPr>
        <p:spPr/>
        <p:txBody>
          <a:bodyPr/>
          <a:lstStyle/>
          <a:p>
            <a:fld id="{1F484D87-A551-0643-80B4-09E93D0B37BF}" type="datetimeFigureOut">
              <a:rPr lang="en-GB" smtClean="0"/>
              <a:t>23/08/2021</a:t>
            </a:fld>
            <a:endParaRPr lang="en-GB"/>
          </a:p>
        </p:txBody>
      </p:sp>
      <p:sp>
        <p:nvSpPr>
          <p:cNvPr id="6" name="Footer Placeholder 5">
            <a:extLst>
              <a:ext uri="{FF2B5EF4-FFF2-40B4-BE49-F238E27FC236}">
                <a16:creationId xmlns:a16="http://schemas.microsoft.com/office/drawing/2014/main" id="{057E3206-E4D6-F842-987E-E1F0D869850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0D88531-5903-B549-AA6B-8A78C003CCB2}"/>
              </a:ext>
            </a:extLst>
          </p:cNvPr>
          <p:cNvSpPr>
            <a:spLocks noGrp="1"/>
          </p:cNvSpPr>
          <p:nvPr>
            <p:ph type="sldNum" sz="quarter" idx="12"/>
          </p:nvPr>
        </p:nvSpPr>
        <p:spPr/>
        <p:txBody>
          <a:bodyPr/>
          <a:lstStyle/>
          <a:p>
            <a:fld id="{08185C1A-BAC8-3E40-9DCE-D9714E0ADF77}" type="slidenum">
              <a:rPr lang="en-GB" smtClean="0"/>
              <a:t>‹#›</a:t>
            </a:fld>
            <a:endParaRPr lang="en-GB"/>
          </a:p>
        </p:txBody>
      </p:sp>
    </p:spTree>
    <p:extLst>
      <p:ext uri="{BB962C8B-B14F-4D97-AF65-F5344CB8AC3E}">
        <p14:creationId xmlns:p14="http://schemas.microsoft.com/office/powerpoint/2010/main" val="29508640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B8F4876-55E7-BA4E-B121-6456917DAE1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78F6391-6282-3B44-BDB2-571A3E2F084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83AE18C-E342-C94C-AB1E-49E8C84AAB6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484D87-A551-0643-80B4-09E93D0B37BF}" type="datetimeFigureOut">
              <a:rPr lang="en-GB" smtClean="0"/>
              <a:t>23/08/2021</a:t>
            </a:fld>
            <a:endParaRPr lang="en-GB"/>
          </a:p>
        </p:txBody>
      </p:sp>
      <p:sp>
        <p:nvSpPr>
          <p:cNvPr id="5" name="Footer Placeholder 4">
            <a:extLst>
              <a:ext uri="{FF2B5EF4-FFF2-40B4-BE49-F238E27FC236}">
                <a16:creationId xmlns:a16="http://schemas.microsoft.com/office/drawing/2014/main" id="{457C906D-86BB-0A4E-B7D9-E1EA67048A0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7E5FAF8-2F32-D944-BC90-61E12952A4A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185C1A-BAC8-3E40-9DCE-D9714E0ADF77}" type="slidenum">
              <a:rPr lang="en-GB" smtClean="0"/>
              <a:t>‹#›</a:t>
            </a:fld>
            <a:endParaRPr lang="en-GB"/>
          </a:p>
        </p:txBody>
      </p:sp>
    </p:spTree>
    <p:extLst>
      <p:ext uri="{BB962C8B-B14F-4D97-AF65-F5344CB8AC3E}">
        <p14:creationId xmlns:p14="http://schemas.microsoft.com/office/powerpoint/2010/main" val="27444153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endParaRPr lang="tr-TR"/>
          </a:p>
        </p:txBody>
      </p:sp>
      <p:sp>
        <p:nvSpPr>
          <p:cNvPr id="3" name="Alt Başlık 2"/>
          <p:cNvSpPr>
            <a:spLocks noGrp="1"/>
          </p:cNvSpPr>
          <p:nvPr>
            <p:ph type="subTitle" idx="1"/>
          </p:nvPr>
        </p:nvSpPr>
        <p:spPr/>
        <p:txBody>
          <a:bodyPr/>
          <a:lstStyle/>
          <a:p>
            <a:endParaRPr lang="tr-TR"/>
          </a:p>
        </p:txBody>
      </p:sp>
      <p:pic>
        <p:nvPicPr>
          <p:cNvPr id="4" name="Resim 3"/>
          <p:cNvPicPr>
            <a:picLocks noChangeAspect="1"/>
          </p:cNvPicPr>
          <p:nvPr/>
        </p:nvPicPr>
        <p:blipFill>
          <a:blip r:embed="rId2"/>
          <a:stretch>
            <a:fillRect/>
          </a:stretch>
        </p:blipFill>
        <p:spPr>
          <a:xfrm>
            <a:off x="0" y="0"/>
            <a:ext cx="12258675" cy="6858000"/>
          </a:xfrm>
          <a:prstGeom prst="rect">
            <a:avLst/>
          </a:prstGeom>
        </p:spPr>
      </p:pic>
      <p:sp>
        <p:nvSpPr>
          <p:cNvPr id="5" name="Metin kutusu 4"/>
          <p:cNvSpPr txBox="1"/>
          <p:nvPr/>
        </p:nvSpPr>
        <p:spPr>
          <a:xfrm>
            <a:off x="0" y="105358"/>
            <a:ext cx="7014279" cy="2800767"/>
          </a:xfrm>
          <a:prstGeom prst="rect">
            <a:avLst/>
          </a:prstGeom>
          <a:noFill/>
        </p:spPr>
        <p:txBody>
          <a:bodyPr wrap="square" rtlCol="0">
            <a:spAutoFit/>
          </a:bodyPr>
          <a:lstStyle/>
          <a:p>
            <a:r>
              <a:rPr lang="en-US" sz="4400" b="1" dirty="0">
                <a:solidFill>
                  <a:schemeClr val="accent4">
                    <a:lumMod val="60000"/>
                    <a:lumOff val="40000"/>
                  </a:schemeClr>
                </a:solidFill>
                <a:latin typeface="Garamond" panose="02020404030301010803" pitchFamily="18" charset="0"/>
              </a:rPr>
              <a:t>Impacts of Digital Transformation on Alternative and Green Energies</a:t>
            </a:r>
          </a:p>
        </p:txBody>
      </p:sp>
      <p:sp>
        <p:nvSpPr>
          <p:cNvPr id="6" name="Metin kutusu 5"/>
          <p:cNvSpPr txBox="1"/>
          <p:nvPr/>
        </p:nvSpPr>
        <p:spPr>
          <a:xfrm>
            <a:off x="0" y="4795897"/>
            <a:ext cx="5523653" cy="2446824"/>
          </a:xfrm>
          <a:prstGeom prst="rect">
            <a:avLst/>
          </a:prstGeom>
          <a:noFill/>
        </p:spPr>
        <p:txBody>
          <a:bodyPr wrap="square" rtlCol="0">
            <a:spAutoFit/>
          </a:bodyPr>
          <a:lstStyle/>
          <a:p>
            <a:r>
              <a:rPr lang="en-US" sz="3200" b="1" dirty="0">
                <a:solidFill>
                  <a:schemeClr val="accent4">
                    <a:lumMod val="60000"/>
                    <a:lumOff val="40000"/>
                  </a:schemeClr>
                </a:solidFill>
                <a:latin typeface="Garamond" panose="02020404030301010803" pitchFamily="18" charset="0"/>
                <a:cs typeface="Arial" panose="020B0604020202020204" pitchFamily="34" charset="0"/>
              </a:rPr>
              <a:t>Prof. Dr. </a:t>
            </a:r>
            <a:r>
              <a:rPr lang="en-US" sz="3200" b="1" dirty="0" err="1">
                <a:solidFill>
                  <a:schemeClr val="accent4">
                    <a:lumMod val="60000"/>
                    <a:lumOff val="40000"/>
                  </a:schemeClr>
                </a:solidFill>
                <a:latin typeface="Garamond" panose="02020404030301010803" pitchFamily="18" charset="0"/>
                <a:cs typeface="Arial" panose="020B0604020202020204" pitchFamily="34" charset="0"/>
              </a:rPr>
              <a:t>İlhami</a:t>
            </a:r>
            <a:r>
              <a:rPr lang="en-US" sz="3200" b="1" dirty="0">
                <a:solidFill>
                  <a:schemeClr val="accent4">
                    <a:lumMod val="60000"/>
                    <a:lumOff val="40000"/>
                  </a:schemeClr>
                </a:solidFill>
                <a:latin typeface="Garamond" panose="02020404030301010803" pitchFamily="18" charset="0"/>
                <a:cs typeface="Arial" panose="020B0604020202020204" pitchFamily="34" charset="0"/>
              </a:rPr>
              <a:t> ÇOLAK</a:t>
            </a:r>
          </a:p>
          <a:p>
            <a:r>
              <a:rPr lang="en-US" sz="3200" b="1" dirty="0" err="1">
                <a:solidFill>
                  <a:schemeClr val="accent4">
                    <a:lumMod val="60000"/>
                    <a:lumOff val="40000"/>
                  </a:schemeClr>
                </a:solidFill>
                <a:latin typeface="Garamond" panose="02020404030301010803" pitchFamily="18" charset="0"/>
                <a:cs typeface="Arial" panose="020B0604020202020204" pitchFamily="34" charset="0"/>
              </a:rPr>
              <a:t>Nisantasi</a:t>
            </a:r>
            <a:r>
              <a:rPr lang="en-US" sz="3200" b="1" dirty="0">
                <a:solidFill>
                  <a:schemeClr val="accent4">
                    <a:lumMod val="60000"/>
                    <a:lumOff val="40000"/>
                  </a:schemeClr>
                </a:solidFill>
                <a:latin typeface="Garamond" panose="02020404030301010803" pitchFamily="18" charset="0"/>
                <a:cs typeface="Arial" panose="020B0604020202020204" pitchFamily="34" charset="0"/>
              </a:rPr>
              <a:t> University</a:t>
            </a:r>
          </a:p>
          <a:p>
            <a:r>
              <a:rPr lang="en-US" sz="3200" b="1" dirty="0">
                <a:solidFill>
                  <a:schemeClr val="accent4">
                    <a:lumMod val="60000"/>
                    <a:lumOff val="40000"/>
                  </a:schemeClr>
                </a:solidFill>
                <a:latin typeface="Garamond" panose="02020404030301010803" pitchFamily="18" charset="0"/>
                <a:cs typeface="Arial" panose="020B0604020202020204" pitchFamily="34" charset="0"/>
              </a:rPr>
              <a:t>İstanbul/Turkey</a:t>
            </a:r>
          </a:p>
          <a:p>
            <a:r>
              <a:rPr lang="en-US" sz="2500" b="1" dirty="0" err="1">
                <a:solidFill>
                  <a:schemeClr val="accent4">
                    <a:lumMod val="60000"/>
                    <a:lumOff val="40000"/>
                  </a:schemeClr>
                </a:solidFill>
                <a:latin typeface="Garamond" panose="02020404030301010803" pitchFamily="18" charset="0"/>
                <a:cs typeface="Arial" panose="020B0604020202020204" pitchFamily="34" charset="0"/>
              </a:rPr>
              <a:t>ilhcol@gmail.com</a:t>
            </a:r>
            <a:endParaRPr lang="en-US" sz="2500" b="1" dirty="0">
              <a:solidFill>
                <a:schemeClr val="accent4">
                  <a:lumMod val="60000"/>
                  <a:lumOff val="40000"/>
                </a:schemeClr>
              </a:solidFill>
              <a:latin typeface="Garamond" panose="02020404030301010803" pitchFamily="18" charset="0"/>
              <a:cs typeface="Arial" panose="020B0604020202020204" pitchFamily="34" charset="0"/>
            </a:endParaRPr>
          </a:p>
          <a:p>
            <a:endParaRPr lang="tr-TR" sz="3200" dirty="0">
              <a:solidFill>
                <a:schemeClr val="accent4">
                  <a:lumMod val="60000"/>
                  <a:lumOff val="40000"/>
                </a:schemeClr>
              </a:solidFill>
            </a:endParaRPr>
          </a:p>
        </p:txBody>
      </p:sp>
      <p:pic>
        <p:nvPicPr>
          <p:cNvPr id="7" name="Picture 2" descr="niÅantaÅÄ± Ã¼niversitesi ile ilgili gÃ¶rsel sonucu"/>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21129" y="0"/>
            <a:ext cx="1414169" cy="1414169"/>
          </a:xfrm>
          <a:prstGeom prst="rect">
            <a:avLst/>
          </a:prstGeom>
          <a:noFill/>
          <a:extLst>
            <a:ext uri="{909E8E84-426E-40dd-AFC4-6F175D3DCCD1}">
              <a14:hiddenFill xmlns="" xmlns:a14="http://schemas.microsoft.com/office/drawing/2010/main">
                <a:solidFill>
                  <a:srgbClr val="FFFFFF"/>
                </a:solidFill>
              </a14:hiddenFill>
            </a:ext>
          </a:extLst>
        </p:spPr>
      </p:pic>
      <p:sp>
        <p:nvSpPr>
          <p:cNvPr id="8" name="Rectangle 7">
            <a:extLst>
              <a:ext uri="{FF2B5EF4-FFF2-40B4-BE49-F238E27FC236}">
                <a16:creationId xmlns:a16="http://schemas.microsoft.com/office/drawing/2014/main" id="{6895B603-1C2B-3048-8269-09395649B29C}"/>
              </a:ext>
            </a:extLst>
          </p:cNvPr>
          <p:cNvSpPr/>
          <p:nvPr/>
        </p:nvSpPr>
        <p:spPr>
          <a:xfrm>
            <a:off x="109536" y="2927025"/>
            <a:ext cx="6443663" cy="1569660"/>
          </a:xfrm>
          <a:prstGeom prst="rect">
            <a:avLst/>
          </a:prstGeom>
        </p:spPr>
        <p:txBody>
          <a:bodyPr wrap="square">
            <a:spAutoFit/>
          </a:bodyPr>
          <a:lstStyle/>
          <a:p>
            <a:pPr>
              <a:spcAft>
                <a:spcPts val="0"/>
              </a:spcAft>
            </a:pPr>
            <a:r>
              <a:rPr lang="en-US"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Digital transformation is a new concept of integrating the todays digital technology into our life in all areas of a business including social, science, production, education, energy and culture. </a:t>
            </a:r>
            <a:endParaRPr lang="tr-TR" sz="24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302084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2632" y="0"/>
            <a:ext cx="10515600" cy="740229"/>
          </a:xfrm>
        </p:spPr>
        <p:txBody>
          <a:bodyPr>
            <a:normAutofit/>
          </a:bodyPr>
          <a:lstStyle/>
          <a:p>
            <a:pPr algn="l"/>
            <a:r>
              <a:rPr lang="en-US" sz="3600" b="1" dirty="0">
                <a:latin typeface="Calibri" panose="020F0502020204030204" pitchFamily="34" charset="0"/>
                <a:cs typeface="Calibri" panose="020F0502020204030204" pitchFamily="34" charset="0"/>
              </a:rPr>
              <a:t>Contents</a:t>
            </a:r>
          </a:p>
        </p:txBody>
      </p:sp>
      <p:sp>
        <p:nvSpPr>
          <p:cNvPr id="3" name="Content Placeholder 2"/>
          <p:cNvSpPr>
            <a:spLocks noGrp="1"/>
          </p:cNvSpPr>
          <p:nvPr>
            <p:ph idx="1"/>
          </p:nvPr>
        </p:nvSpPr>
        <p:spPr>
          <a:xfrm>
            <a:off x="1562653" y="632253"/>
            <a:ext cx="9650627" cy="6225747"/>
          </a:xfrm>
        </p:spPr>
        <p:txBody>
          <a:bodyPr>
            <a:noAutofit/>
          </a:bodyPr>
          <a:lstStyle/>
          <a:p>
            <a:r>
              <a:rPr lang="en-US" sz="1600" dirty="0"/>
              <a:t>Digital Transformation</a:t>
            </a:r>
          </a:p>
          <a:p>
            <a:r>
              <a:rPr lang="en-US" sz="1600" dirty="0"/>
              <a:t>Highlights</a:t>
            </a:r>
          </a:p>
          <a:p>
            <a:r>
              <a:rPr lang="en-US" sz="1600" dirty="0"/>
              <a:t>Digital Transformation Platforms</a:t>
            </a:r>
          </a:p>
          <a:p>
            <a:r>
              <a:rPr lang="en-US" sz="1600" dirty="0"/>
              <a:t>Tackling Global Warming – Improving Supply Side of Energy</a:t>
            </a:r>
          </a:p>
          <a:p>
            <a:r>
              <a:rPr lang="en-US" sz="1600" dirty="0"/>
              <a:t>Alternative and Green (Renewables) Energies</a:t>
            </a:r>
          </a:p>
          <a:p>
            <a:pPr lvl="1"/>
            <a:r>
              <a:rPr lang="en-US" sz="1600" dirty="0"/>
              <a:t>Solar Power</a:t>
            </a:r>
          </a:p>
          <a:p>
            <a:pPr lvl="1"/>
            <a:r>
              <a:rPr lang="en-US" sz="1600" dirty="0"/>
              <a:t>Wind Power</a:t>
            </a:r>
          </a:p>
          <a:p>
            <a:pPr lvl="1"/>
            <a:r>
              <a:rPr lang="en-US" sz="1600" dirty="0"/>
              <a:t>Bio-fuels</a:t>
            </a:r>
          </a:p>
          <a:p>
            <a:pPr lvl="1"/>
            <a:r>
              <a:rPr lang="en-US" sz="1600" dirty="0"/>
              <a:t>Hydro</a:t>
            </a:r>
          </a:p>
          <a:p>
            <a:r>
              <a:rPr lang="en-US" sz="1600" dirty="0"/>
              <a:t>New Concept: Distributed Generation and </a:t>
            </a:r>
            <a:r>
              <a:rPr lang="en-US" sz="1600" dirty="0" err="1"/>
              <a:t>Microgrids</a:t>
            </a:r>
            <a:endParaRPr lang="en-US" sz="1600" dirty="0"/>
          </a:p>
          <a:p>
            <a:r>
              <a:rPr lang="en-US" sz="1600" dirty="0"/>
              <a:t>Smart Grids</a:t>
            </a:r>
          </a:p>
          <a:p>
            <a:r>
              <a:rPr lang="en-US" sz="1600" dirty="0"/>
              <a:t>Increasing Information Exchange in a Sustainable Energy Supply</a:t>
            </a:r>
          </a:p>
          <a:p>
            <a:r>
              <a:rPr lang="en-US" sz="1600" dirty="0"/>
              <a:t>Challenges and Next Steps</a:t>
            </a:r>
          </a:p>
          <a:p>
            <a:r>
              <a:rPr lang="en-US" sz="1600" dirty="0"/>
              <a:t>Digital Transformation</a:t>
            </a:r>
          </a:p>
          <a:p>
            <a:r>
              <a:rPr lang="tr-TR" sz="1600" dirty="0" err="1"/>
              <a:t>Eight</a:t>
            </a:r>
            <a:r>
              <a:rPr lang="tr-TR" sz="1600" dirty="0"/>
              <a:t> </a:t>
            </a:r>
            <a:r>
              <a:rPr lang="tr-TR" sz="1600" dirty="0" err="1"/>
              <a:t>Key</a:t>
            </a:r>
            <a:r>
              <a:rPr lang="tr-TR" sz="1600" dirty="0"/>
              <a:t> </a:t>
            </a:r>
            <a:r>
              <a:rPr lang="tr-TR" sz="1600" dirty="0" err="1"/>
              <a:t>Digital</a:t>
            </a:r>
            <a:r>
              <a:rPr lang="tr-TR" sz="1600" dirty="0"/>
              <a:t> </a:t>
            </a:r>
            <a:r>
              <a:rPr lang="tr-TR" sz="1600" dirty="0" err="1"/>
              <a:t>Transformation</a:t>
            </a:r>
            <a:r>
              <a:rPr lang="tr-TR" sz="1600" dirty="0"/>
              <a:t> </a:t>
            </a:r>
            <a:r>
              <a:rPr lang="tr-TR" sz="1600" dirty="0" err="1"/>
              <a:t>Trends</a:t>
            </a:r>
            <a:r>
              <a:rPr lang="tr-TR" sz="1600" dirty="0"/>
              <a:t> </a:t>
            </a:r>
            <a:r>
              <a:rPr lang="tr-TR" sz="1600"/>
              <a:t>in 2021</a:t>
            </a:r>
            <a:endParaRPr lang="tr-TR" sz="1600" dirty="0"/>
          </a:p>
          <a:p>
            <a:r>
              <a:rPr lang="en-US" altLang="tr-TR" sz="1600" dirty="0"/>
              <a:t>Communication and Security Aspects of Digital Transformation in Energy Application</a:t>
            </a:r>
          </a:p>
          <a:p>
            <a:r>
              <a:rPr lang="en-US" altLang="tr-TR" sz="1600" dirty="0"/>
              <a:t>An Application of Digital Transformation in the Hybrid Clean Energy Park </a:t>
            </a:r>
          </a:p>
          <a:p>
            <a:r>
              <a:rPr lang="en-US" sz="1600" dirty="0"/>
              <a:t>International Peer Reviewed Journals</a:t>
            </a:r>
            <a:endParaRPr lang="en-US" altLang="tr-TR" sz="1600" dirty="0"/>
          </a:p>
          <a:p>
            <a:endParaRPr lang="en-US" altLang="tr-TR" sz="1600" b="1" dirty="0">
              <a:solidFill>
                <a:schemeClr val="accent4">
                  <a:lumMod val="75000"/>
                </a:schemeClr>
              </a:solidFill>
              <a:latin typeface="Verdana" panose="020B0604030504040204" pitchFamily="34" charset="0"/>
            </a:endParaRPr>
          </a:p>
          <a:p>
            <a:endParaRPr lang="en-US" sz="1600" dirty="0"/>
          </a:p>
          <a:p>
            <a:endParaRPr lang="en-US" sz="1600" dirty="0"/>
          </a:p>
          <a:p>
            <a:pPr marL="0" indent="0">
              <a:buNone/>
            </a:pPr>
            <a:endParaRPr lang="en-US" sz="1600" dirty="0"/>
          </a:p>
          <a:p>
            <a:pPr marL="0" indent="0">
              <a:buNone/>
            </a:pPr>
            <a:r>
              <a:rPr lang="en-US" sz="1600" dirty="0"/>
              <a:t> </a:t>
            </a:r>
            <a:endParaRPr lang="en-US" sz="1600" b="1" dirty="0"/>
          </a:p>
        </p:txBody>
      </p:sp>
    </p:spTree>
    <p:extLst>
      <p:ext uri="{BB962C8B-B14F-4D97-AF65-F5344CB8AC3E}">
        <p14:creationId xmlns:p14="http://schemas.microsoft.com/office/powerpoint/2010/main" val="16620834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a:solidFill>
                  <a:srgbClr val="002060"/>
                </a:solidFill>
              </a:rPr>
              <a:t>Digital</a:t>
            </a:r>
            <a:r>
              <a:rPr lang="tr-TR" b="1" dirty="0">
                <a:solidFill>
                  <a:srgbClr val="002060"/>
                </a:solidFill>
              </a:rPr>
              <a:t> </a:t>
            </a:r>
            <a:r>
              <a:rPr lang="tr-TR" b="1" dirty="0" err="1">
                <a:solidFill>
                  <a:srgbClr val="002060"/>
                </a:solidFill>
              </a:rPr>
              <a:t>Transformation</a:t>
            </a:r>
            <a:endParaRPr lang="tr-TR" b="1" dirty="0">
              <a:solidFill>
                <a:srgbClr val="002060"/>
              </a:solidFill>
            </a:endParaRPr>
          </a:p>
        </p:txBody>
      </p:sp>
      <p:sp>
        <p:nvSpPr>
          <p:cNvPr id="3" name="Metin Yer Tutucusu 2"/>
          <p:cNvSpPr>
            <a:spLocks noGrp="1"/>
          </p:cNvSpPr>
          <p:nvPr>
            <p:ph type="body" sz="quarter" idx="11"/>
          </p:nvPr>
        </p:nvSpPr>
        <p:spPr/>
        <p:txBody>
          <a:bodyPr>
            <a:normAutofit/>
          </a:bodyPr>
          <a:lstStyle/>
          <a:p>
            <a:pPr marL="0" indent="0" algn="just">
              <a:buNone/>
            </a:pPr>
            <a:r>
              <a:rPr lang="en-US" sz="2000" b="1" dirty="0"/>
              <a:t>Digital transformation</a:t>
            </a:r>
            <a:r>
              <a:rPr lang="en-US" sz="2000" dirty="0"/>
              <a:t> is the process of using </a:t>
            </a:r>
            <a:r>
              <a:rPr lang="en-US" sz="2000" b="1" dirty="0"/>
              <a:t>digital technologies</a:t>
            </a:r>
            <a:r>
              <a:rPr lang="en-US" sz="2000" dirty="0"/>
              <a:t> to create new — or modify existing — </a:t>
            </a:r>
            <a:r>
              <a:rPr lang="en-US" sz="2000" b="1" dirty="0"/>
              <a:t>business</a:t>
            </a:r>
            <a:r>
              <a:rPr lang="en-US" sz="2000" dirty="0"/>
              <a:t> processes, culture, and customer experiences to meet changing </a:t>
            </a:r>
            <a:r>
              <a:rPr lang="en-US" sz="2000" b="1" dirty="0"/>
              <a:t>business</a:t>
            </a:r>
            <a:r>
              <a:rPr lang="en-US" sz="2000" dirty="0"/>
              <a:t> and market requirements. This reimagining of </a:t>
            </a:r>
            <a:r>
              <a:rPr lang="en-US" sz="2000" b="1" dirty="0"/>
              <a:t>business</a:t>
            </a:r>
            <a:r>
              <a:rPr lang="en-US" sz="2000" dirty="0"/>
              <a:t> in the </a:t>
            </a:r>
            <a:r>
              <a:rPr lang="en-US" sz="2000" b="1" dirty="0"/>
              <a:t>digital</a:t>
            </a:r>
            <a:r>
              <a:rPr lang="en-US" sz="2000" dirty="0"/>
              <a:t> age is </a:t>
            </a:r>
            <a:r>
              <a:rPr lang="en-US" sz="2000" b="1" dirty="0"/>
              <a:t>digital transformation</a:t>
            </a:r>
            <a:r>
              <a:rPr lang="en-US" sz="2000" dirty="0"/>
              <a:t>.</a:t>
            </a:r>
            <a:endParaRPr lang="en-US" sz="2000" dirty="0">
              <a:solidFill>
                <a:srgbClr val="FF0000"/>
              </a:solidFill>
            </a:endParaRPr>
          </a:p>
          <a:p>
            <a:pPr marL="0" indent="0" algn="just">
              <a:buNone/>
            </a:pPr>
            <a:r>
              <a:rPr lang="en-US" sz="2000" dirty="0"/>
              <a:t>In another word, digital transformation is the integration of digital technology into all areas of a business resulting in fundamental changes to how businesses operate and how they deliver value to customers. Beyond that, it's a cultural change that requires organizations to continually challenge the status quo, experiment often, and get comfortable with failure.  It is not possible to describe the digital transformation with few technologies of the digital transformation. </a:t>
            </a:r>
          </a:p>
          <a:p>
            <a:pPr marL="0" indent="0" algn="just">
              <a:buNone/>
            </a:pPr>
            <a:r>
              <a:rPr lang="en-US" sz="2000" dirty="0"/>
              <a:t>However web 2.0, mobile techs, broadband internet services, cloud services, digital media, big data, artificial intelligence, augmented reality, IoT and 3D printers have started a new term by effecting the people.</a:t>
            </a:r>
          </a:p>
        </p:txBody>
      </p:sp>
    </p:spTree>
    <p:extLst>
      <p:ext uri="{BB962C8B-B14F-4D97-AF65-F5344CB8AC3E}">
        <p14:creationId xmlns:p14="http://schemas.microsoft.com/office/powerpoint/2010/main" val="11929273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a:solidFill>
                  <a:srgbClr val="002060"/>
                </a:solidFill>
              </a:rPr>
              <a:t>Digital</a:t>
            </a:r>
            <a:r>
              <a:rPr lang="tr-TR" b="1" dirty="0">
                <a:solidFill>
                  <a:srgbClr val="002060"/>
                </a:solidFill>
              </a:rPr>
              <a:t> </a:t>
            </a:r>
            <a:r>
              <a:rPr lang="tr-TR" b="1" dirty="0" err="1">
                <a:solidFill>
                  <a:srgbClr val="002060"/>
                </a:solidFill>
              </a:rPr>
              <a:t>Transformation</a:t>
            </a:r>
            <a:endParaRPr lang="tr-TR" b="1" dirty="0">
              <a:solidFill>
                <a:srgbClr val="002060"/>
              </a:solidFill>
            </a:endParaRPr>
          </a:p>
        </p:txBody>
      </p:sp>
      <p:sp>
        <p:nvSpPr>
          <p:cNvPr id="3" name="Metin Yer Tutucusu 2"/>
          <p:cNvSpPr>
            <a:spLocks noGrp="1"/>
          </p:cNvSpPr>
          <p:nvPr>
            <p:ph type="body" sz="quarter" idx="11"/>
          </p:nvPr>
        </p:nvSpPr>
        <p:spPr/>
        <p:txBody>
          <a:bodyPr>
            <a:normAutofit/>
          </a:bodyPr>
          <a:lstStyle/>
          <a:p>
            <a:pPr marL="0" indent="0" algn="just">
              <a:spcAft>
                <a:spcPts val="1200"/>
              </a:spcAft>
              <a:buNone/>
            </a:pPr>
            <a:r>
              <a:rPr lang="en-US" sz="3200" dirty="0">
                <a:solidFill>
                  <a:srgbClr val="FF0000"/>
                </a:solidFill>
              </a:rPr>
              <a:t>In this presentation, </a:t>
            </a:r>
          </a:p>
          <a:p>
            <a:pPr marL="0" indent="0" algn="just">
              <a:spcAft>
                <a:spcPts val="1200"/>
              </a:spcAft>
              <a:buNone/>
            </a:pPr>
            <a:r>
              <a:rPr lang="en-US" sz="3200" dirty="0">
                <a:solidFill>
                  <a:srgbClr val="FF0000"/>
                </a:solidFill>
              </a:rPr>
              <a:t>the effects of digital transformation on</a:t>
            </a:r>
          </a:p>
          <a:p>
            <a:pPr marL="0" indent="0" algn="just">
              <a:spcAft>
                <a:spcPts val="1200"/>
              </a:spcAft>
              <a:buNone/>
            </a:pPr>
            <a:r>
              <a:rPr lang="en-US" sz="3200" dirty="0">
                <a:solidFill>
                  <a:srgbClr val="FF0000"/>
                </a:solidFill>
              </a:rPr>
              <a:t>Green and Alternative (renewable) energy systems </a:t>
            </a:r>
          </a:p>
          <a:p>
            <a:pPr marL="0" indent="0" algn="just">
              <a:spcAft>
                <a:spcPts val="1200"/>
              </a:spcAft>
              <a:buNone/>
            </a:pPr>
            <a:r>
              <a:rPr lang="en-US" sz="3200" dirty="0">
                <a:solidFill>
                  <a:srgbClr val="FF0000"/>
                </a:solidFill>
              </a:rPr>
              <a:t>are highlighted.</a:t>
            </a:r>
            <a:endParaRPr lang="tr-TR" sz="3200" dirty="0"/>
          </a:p>
        </p:txBody>
      </p:sp>
    </p:spTree>
    <p:extLst>
      <p:ext uri="{BB962C8B-B14F-4D97-AF65-F5344CB8AC3E}">
        <p14:creationId xmlns:p14="http://schemas.microsoft.com/office/powerpoint/2010/main" val="8806702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200025" y="1054239"/>
            <a:ext cx="11184667" cy="5693865"/>
          </a:xfrm>
          <a:prstGeom prst="rect">
            <a:avLst/>
          </a:prstGeom>
        </p:spPr>
        <p:txBody>
          <a:bodyPr wrap="square">
            <a:spAutoFit/>
          </a:bodyPr>
          <a:lstStyle/>
          <a:p>
            <a:pPr algn="just"/>
            <a:r>
              <a:rPr lang="en-US" sz="2800" b="0" i="0" u="none" strike="noStrike" baseline="0" dirty="0">
                <a:solidFill>
                  <a:srgbClr val="4F82BE"/>
                </a:solidFill>
                <a:latin typeface="SymbolMT"/>
              </a:rPr>
              <a:t>• </a:t>
            </a:r>
            <a:r>
              <a:rPr lang="en-US" sz="2400" b="0" i="0" u="none" strike="noStrike" baseline="0" dirty="0">
                <a:solidFill>
                  <a:srgbClr val="000000"/>
                </a:solidFill>
                <a:latin typeface="YuGothic-Regular"/>
              </a:rPr>
              <a:t>Digitalization describes the growing application of information and</a:t>
            </a:r>
            <a:r>
              <a:rPr lang="tr-TR" sz="2400" b="0" i="0" u="none" strike="noStrike" baseline="0" dirty="0">
                <a:solidFill>
                  <a:srgbClr val="000000"/>
                </a:solidFill>
                <a:latin typeface="YuGothic-Regular"/>
              </a:rPr>
              <a:t> </a:t>
            </a:r>
            <a:r>
              <a:rPr lang="en-US" sz="2400" b="0" i="0" u="none" strike="noStrike" baseline="0" dirty="0">
                <a:solidFill>
                  <a:srgbClr val="000000"/>
                </a:solidFill>
                <a:latin typeface="YuGothic-Regular"/>
              </a:rPr>
              <a:t>communications technologies (ICT) across the economy, including</a:t>
            </a:r>
            <a:r>
              <a:rPr lang="tr-TR" sz="2400" b="0" i="0" u="none" strike="noStrike" baseline="0" dirty="0">
                <a:solidFill>
                  <a:srgbClr val="000000"/>
                </a:solidFill>
                <a:latin typeface="YuGothic-Regular"/>
              </a:rPr>
              <a:t> </a:t>
            </a:r>
            <a:r>
              <a:rPr lang="tr-TR" sz="2400" b="0" i="0" u="none" strike="noStrike" baseline="0" dirty="0" err="1">
                <a:solidFill>
                  <a:srgbClr val="000000"/>
                </a:solidFill>
                <a:latin typeface="YuGothic-Regular"/>
              </a:rPr>
              <a:t>renewable</a:t>
            </a:r>
            <a:r>
              <a:rPr lang="tr-TR" sz="2400" b="0" i="0" u="none" strike="noStrike" dirty="0">
                <a:solidFill>
                  <a:srgbClr val="000000"/>
                </a:solidFill>
                <a:latin typeface="YuGothic-Regular"/>
              </a:rPr>
              <a:t> </a:t>
            </a:r>
            <a:r>
              <a:rPr lang="tr-TR" sz="2400" b="0" i="0" u="none" strike="noStrike" baseline="0" dirty="0" err="1">
                <a:solidFill>
                  <a:srgbClr val="000000"/>
                </a:solidFill>
                <a:latin typeface="YuGothic-Regular"/>
              </a:rPr>
              <a:t>energy</a:t>
            </a:r>
            <a:r>
              <a:rPr lang="tr-TR" sz="2400" b="0" i="0" u="none" strike="noStrike" baseline="0" dirty="0">
                <a:solidFill>
                  <a:srgbClr val="000000"/>
                </a:solidFill>
                <a:latin typeface="YuGothic-Regular"/>
              </a:rPr>
              <a:t> </a:t>
            </a:r>
            <a:r>
              <a:rPr lang="tr-TR" sz="2400" b="0" i="0" u="none" strike="noStrike" baseline="0" dirty="0" err="1">
                <a:solidFill>
                  <a:srgbClr val="000000"/>
                </a:solidFill>
                <a:latin typeface="YuGothic-Regular"/>
              </a:rPr>
              <a:t>systems</a:t>
            </a:r>
            <a:r>
              <a:rPr lang="tr-TR" sz="2400" b="0" i="0" u="none" strike="noStrike" baseline="0" dirty="0">
                <a:solidFill>
                  <a:srgbClr val="000000"/>
                </a:solidFill>
                <a:latin typeface="YuGothic-Regular"/>
              </a:rPr>
              <a:t>.</a:t>
            </a:r>
          </a:p>
          <a:p>
            <a:pPr algn="just"/>
            <a:endParaRPr lang="tr-TR" sz="2400" b="0" i="0" u="none" strike="noStrike" baseline="0" dirty="0">
              <a:solidFill>
                <a:srgbClr val="000000"/>
              </a:solidFill>
              <a:latin typeface="YuGothic-Regular"/>
            </a:endParaRPr>
          </a:p>
          <a:p>
            <a:pPr algn="just"/>
            <a:r>
              <a:rPr lang="en-US" sz="2400" b="0" i="0" u="none" strike="noStrike" baseline="0" dirty="0">
                <a:solidFill>
                  <a:srgbClr val="4F82BE"/>
                </a:solidFill>
                <a:latin typeface="SymbolMT"/>
              </a:rPr>
              <a:t>• </a:t>
            </a:r>
            <a:r>
              <a:rPr lang="en-US" sz="2400" b="0" i="0" u="none" strike="noStrike" baseline="0" dirty="0">
                <a:solidFill>
                  <a:srgbClr val="000000"/>
                </a:solidFill>
                <a:latin typeface="YuGothic-Regular"/>
              </a:rPr>
              <a:t>The trend toward greater digitalization is enabled by advances in data,</a:t>
            </a:r>
            <a:r>
              <a:rPr lang="tr-TR" sz="2400" b="0" i="0" u="none" strike="noStrike" baseline="0" dirty="0">
                <a:solidFill>
                  <a:srgbClr val="000000"/>
                </a:solidFill>
                <a:latin typeface="YuGothic-Regular"/>
              </a:rPr>
              <a:t> </a:t>
            </a:r>
            <a:r>
              <a:rPr lang="tr-TR" sz="2400" b="0" i="0" u="none" strike="noStrike" baseline="0" dirty="0" err="1">
                <a:solidFill>
                  <a:srgbClr val="000000"/>
                </a:solidFill>
                <a:latin typeface="YuGothic-Regular"/>
              </a:rPr>
              <a:t>analytics</a:t>
            </a:r>
            <a:r>
              <a:rPr lang="tr-TR" sz="2400" b="0" i="0" u="none" strike="noStrike" baseline="0" dirty="0">
                <a:solidFill>
                  <a:srgbClr val="000000"/>
                </a:solidFill>
                <a:latin typeface="YuGothic-Regular"/>
              </a:rPr>
              <a:t> </a:t>
            </a:r>
            <a:r>
              <a:rPr lang="tr-TR" sz="2400" b="0" i="0" u="none" strike="noStrike" baseline="0" dirty="0" err="1">
                <a:solidFill>
                  <a:srgbClr val="000000"/>
                </a:solidFill>
                <a:latin typeface="YuGothic-Regular"/>
              </a:rPr>
              <a:t>and</a:t>
            </a:r>
            <a:r>
              <a:rPr lang="tr-TR" sz="2400" b="0" i="0" u="none" strike="noStrike" baseline="0" dirty="0">
                <a:solidFill>
                  <a:srgbClr val="000000"/>
                </a:solidFill>
                <a:latin typeface="YuGothic-Regular"/>
              </a:rPr>
              <a:t> </a:t>
            </a:r>
            <a:r>
              <a:rPr lang="tr-TR" sz="2400" b="0" i="0" u="none" strike="noStrike" baseline="0" dirty="0" err="1">
                <a:solidFill>
                  <a:srgbClr val="000000"/>
                </a:solidFill>
                <a:latin typeface="YuGothic-Regular"/>
              </a:rPr>
              <a:t>connectivity</a:t>
            </a:r>
            <a:r>
              <a:rPr lang="tr-TR" sz="2400" b="0" i="0" u="none" strike="noStrike" baseline="0" dirty="0">
                <a:solidFill>
                  <a:srgbClr val="000000"/>
                </a:solidFill>
                <a:latin typeface="YuGothic-Regular"/>
              </a:rPr>
              <a:t>:</a:t>
            </a:r>
          </a:p>
          <a:p>
            <a:pPr lvl="1" algn="just"/>
            <a:r>
              <a:rPr lang="en-US" sz="2400" b="0" i="0" u="none" strike="noStrike" baseline="0" dirty="0">
                <a:solidFill>
                  <a:srgbClr val="4F82BE"/>
                </a:solidFill>
                <a:latin typeface="SymbolMT"/>
              </a:rPr>
              <a:t>• </a:t>
            </a:r>
            <a:r>
              <a:rPr lang="en-US" sz="2400" b="0" i="0" u="none" strike="noStrike" baseline="0" dirty="0">
                <a:solidFill>
                  <a:srgbClr val="000000"/>
                </a:solidFill>
                <a:latin typeface="YuGothic-Regular"/>
              </a:rPr>
              <a:t>increasing volumes of data thanks to declining costs of sensors</a:t>
            </a:r>
            <a:r>
              <a:rPr lang="tr-TR" sz="2400" b="0" i="0" u="none" strike="noStrike" baseline="0" dirty="0">
                <a:solidFill>
                  <a:srgbClr val="000000"/>
                </a:solidFill>
                <a:latin typeface="YuGothic-Regular"/>
              </a:rPr>
              <a:t> </a:t>
            </a:r>
            <a:r>
              <a:rPr lang="tr-TR" sz="2400" b="0" i="0" u="none" strike="noStrike" baseline="0" dirty="0" err="1">
                <a:solidFill>
                  <a:srgbClr val="000000"/>
                </a:solidFill>
                <a:latin typeface="YuGothic-Regular"/>
              </a:rPr>
              <a:t>and</a:t>
            </a:r>
            <a:r>
              <a:rPr lang="tr-TR" sz="2400" b="0" i="0" u="none" strike="noStrike" baseline="0" dirty="0">
                <a:solidFill>
                  <a:srgbClr val="000000"/>
                </a:solidFill>
                <a:latin typeface="YuGothic-Regular"/>
              </a:rPr>
              <a:t> data </a:t>
            </a:r>
            <a:r>
              <a:rPr lang="tr-TR" sz="2400" b="0" i="0" u="none" strike="noStrike" baseline="0" dirty="0" err="1">
                <a:solidFill>
                  <a:srgbClr val="000000"/>
                </a:solidFill>
                <a:latin typeface="YuGothic-Regular"/>
              </a:rPr>
              <a:t>storage</a:t>
            </a:r>
            <a:endParaRPr lang="tr-TR" sz="2400" b="0" i="0" u="none" strike="noStrike" baseline="0" dirty="0">
              <a:solidFill>
                <a:srgbClr val="000000"/>
              </a:solidFill>
              <a:latin typeface="YuGothic-Regular"/>
            </a:endParaRPr>
          </a:p>
          <a:p>
            <a:pPr lvl="1" algn="just"/>
            <a:r>
              <a:rPr lang="en-US" sz="2400" b="0" i="0" u="none" strike="noStrike" baseline="0" dirty="0">
                <a:solidFill>
                  <a:srgbClr val="4F82BE"/>
                </a:solidFill>
                <a:latin typeface="SymbolMT"/>
              </a:rPr>
              <a:t>• </a:t>
            </a:r>
            <a:r>
              <a:rPr lang="en-US" sz="2400" b="0" i="0" u="none" strike="noStrike" baseline="0" dirty="0">
                <a:solidFill>
                  <a:srgbClr val="000000"/>
                </a:solidFill>
                <a:latin typeface="YuGothic-Regular"/>
              </a:rPr>
              <a:t>rapid progress in advanced analytics, such as machine learning</a:t>
            </a:r>
          </a:p>
          <a:p>
            <a:pPr lvl="1" algn="just"/>
            <a:r>
              <a:rPr lang="en-US" sz="2400" b="0" i="0" u="none" strike="noStrike" baseline="0" dirty="0">
                <a:solidFill>
                  <a:srgbClr val="4F82BE"/>
                </a:solidFill>
                <a:latin typeface="SymbolMT"/>
              </a:rPr>
              <a:t>• </a:t>
            </a:r>
            <a:r>
              <a:rPr lang="en-US" sz="2400" b="0" i="0" u="none" strike="noStrike" baseline="0" dirty="0">
                <a:solidFill>
                  <a:srgbClr val="000000"/>
                </a:solidFill>
                <a:latin typeface="YuGothic-Regular"/>
              </a:rPr>
              <a:t>greater connectivity of people and devices as well as faster and</a:t>
            </a:r>
            <a:r>
              <a:rPr lang="tr-TR" sz="2400" b="0" i="0" u="none" strike="noStrike" baseline="0" dirty="0">
                <a:solidFill>
                  <a:srgbClr val="000000"/>
                </a:solidFill>
                <a:latin typeface="YuGothic-Regular"/>
              </a:rPr>
              <a:t> </a:t>
            </a:r>
            <a:r>
              <a:rPr lang="tr-TR" sz="2400" b="0" i="0" u="none" strike="noStrike" baseline="0" dirty="0" err="1">
                <a:solidFill>
                  <a:srgbClr val="000000"/>
                </a:solidFill>
                <a:latin typeface="YuGothic-Regular"/>
              </a:rPr>
              <a:t>cheaper</a:t>
            </a:r>
            <a:r>
              <a:rPr lang="tr-TR" sz="2400" b="0" i="0" u="none" strike="noStrike" baseline="0" dirty="0">
                <a:solidFill>
                  <a:srgbClr val="000000"/>
                </a:solidFill>
                <a:latin typeface="YuGothic-Regular"/>
              </a:rPr>
              <a:t> data </a:t>
            </a:r>
            <a:r>
              <a:rPr lang="tr-TR" sz="2400" b="0" i="0" u="none" strike="noStrike" baseline="0" dirty="0" err="1">
                <a:solidFill>
                  <a:srgbClr val="000000"/>
                </a:solidFill>
                <a:latin typeface="YuGothic-Regular"/>
              </a:rPr>
              <a:t>transmission</a:t>
            </a:r>
            <a:r>
              <a:rPr lang="tr-TR" sz="2400" b="0" i="0" u="none" strike="noStrike" baseline="0" dirty="0">
                <a:solidFill>
                  <a:srgbClr val="000000"/>
                </a:solidFill>
                <a:latin typeface="YuGothic-Regular"/>
              </a:rPr>
              <a:t>.</a:t>
            </a:r>
          </a:p>
          <a:p>
            <a:pPr lvl="1" algn="just"/>
            <a:endParaRPr lang="tr-TR" sz="2400" b="0" i="0" u="none" strike="noStrike" baseline="0" dirty="0">
              <a:solidFill>
                <a:srgbClr val="000000"/>
              </a:solidFill>
              <a:latin typeface="YuGothic-Regular"/>
            </a:endParaRPr>
          </a:p>
          <a:p>
            <a:pPr algn="just"/>
            <a:r>
              <a:rPr lang="tr-TR" sz="2400" b="0" i="0" u="none" strike="noStrike" baseline="0" dirty="0">
                <a:solidFill>
                  <a:srgbClr val="4F82BE"/>
                </a:solidFill>
                <a:latin typeface="SymbolMT"/>
              </a:rPr>
              <a:t>• </a:t>
            </a:r>
            <a:r>
              <a:rPr lang="tr-TR" sz="2400" b="0" i="0" u="none" strike="noStrike" baseline="0" dirty="0" err="1">
                <a:solidFill>
                  <a:srgbClr val="000000"/>
                </a:solidFill>
                <a:latin typeface="YuGothic-Regular"/>
              </a:rPr>
              <a:t>Digitalization</a:t>
            </a:r>
            <a:r>
              <a:rPr lang="tr-TR" sz="2400" b="0" i="0" u="none" strike="noStrike" baseline="0" dirty="0">
                <a:solidFill>
                  <a:srgbClr val="000000"/>
                </a:solidFill>
                <a:latin typeface="YuGothic-Regular"/>
              </a:rPr>
              <a:t> </a:t>
            </a:r>
            <a:r>
              <a:rPr lang="tr-TR" sz="2400" b="0" i="0" u="none" strike="noStrike" baseline="0" dirty="0" err="1">
                <a:solidFill>
                  <a:srgbClr val="000000"/>
                </a:solidFill>
                <a:latin typeface="YuGothic-Regular"/>
              </a:rPr>
              <a:t>encompasses</a:t>
            </a:r>
            <a:r>
              <a:rPr lang="tr-TR" sz="2400" b="0" i="0" u="none" strike="noStrike" baseline="0" dirty="0">
                <a:solidFill>
                  <a:srgbClr val="000000"/>
                </a:solidFill>
                <a:latin typeface="YuGothic-Regular"/>
              </a:rPr>
              <a:t> a </a:t>
            </a:r>
            <a:r>
              <a:rPr lang="tr-TR" sz="2400" b="0" i="0" u="none" strike="noStrike" baseline="0" dirty="0" err="1">
                <a:solidFill>
                  <a:srgbClr val="000000"/>
                </a:solidFill>
                <a:latin typeface="YuGothic-Regular"/>
              </a:rPr>
              <a:t>range</a:t>
            </a:r>
            <a:r>
              <a:rPr lang="tr-TR" sz="2400" b="0" i="0" u="none" strike="noStrike" baseline="0" dirty="0">
                <a:solidFill>
                  <a:srgbClr val="000000"/>
                </a:solidFill>
                <a:latin typeface="YuGothic-Regular"/>
              </a:rPr>
              <a:t> of </a:t>
            </a:r>
            <a:r>
              <a:rPr lang="tr-TR" sz="2400" b="0" i="0" u="none" strike="noStrike" baseline="0" dirty="0" err="1">
                <a:solidFill>
                  <a:srgbClr val="000000"/>
                </a:solidFill>
                <a:latin typeface="YuGothic-Regular"/>
              </a:rPr>
              <a:t>digital</a:t>
            </a:r>
            <a:r>
              <a:rPr lang="tr-TR" sz="2400" b="0" i="0" u="none" strike="noStrike" baseline="0" dirty="0">
                <a:solidFill>
                  <a:srgbClr val="000000"/>
                </a:solidFill>
                <a:latin typeface="YuGothic-Regular"/>
              </a:rPr>
              <a:t> </a:t>
            </a:r>
            <a:r>
              <a:rPr lang="tr-TR" sz="2400" b="0" i="0" u="none" strike="noStrike" baseline="0" dirty="0" err="1">
                <a:solidFill>
                  <a:srgbClr val="000000"/>
                </a:solidFill>
                <a:latin typeface="YuGothic-Regular"/>
              </a:rPr>
              <a:t>technologies</a:t>
            </a:r>
            <a:r>
              <a:rPr lang="tr-TR" sz="2400" b="0" i="0" u="none" strike="noStrike" baseline="0" dirty="0">
                <a:solidFill>
                  <a:srgbClr val="000000"/>
                </a:solidFill>
                <a:latin typeface="YuGothic-Regular"/>
              </a:rPr>
              <a:t>, </a:t>
            </a:r>
            <a:r>
              <a:rPr lang="tr-TR" sz="2400" b="0" i="0" u="none" strike="noStrike" baseline="0" dirty="0" err="1">
                <a:solidFill>
                  <a:srgbClr val="000000"/>
                </a:solidFill>
                <a:latin typeface="YuGothic-Regular"/>
              </a:rPr>
              <a:t>concepts</a:t>
            </a:r>
            <a:r>
              <a:rPr lang="tr-TR" sz="2400" b="0" i="0" u="none" strike="noStrike" baseline="0" dirty="0">
                <a:solidFill>
                  <a:srgbClr val="000000"/>
                </a:solidFill>
                <a:latin typeface="YuGothic-Regular"/>
              </a:rPr>
              <a:t> </a:t>
            </a:r>
            <a:r>
              <a:rPr lang="tr-TR" sz="2400" b="0" i="0" u="none" strike="noStrike" baseline="0" dirty="0" err="1">
                <a:solidFill>
                  <a:srgbClr val="000000"/>
                </a:solidFill>
                <a:latin typeface="YuGothic-Regular"/>
              </a:rPr>
              <a:t>and</a:t>
            </a:r>
            <a:r>
              <a:rPr lang="tr-TR" sz="2400" b="0" i="0" u="none" strike="noStrike" baseline="0" dirty="0">
                <a:solidFill>
                  <a:srgbClr val="000000"/>
                </a:solidFill>
                <a:latin typeface="YuGothic-Regular"/>
              </a:rPr>
              <a:t> </a:t>
            </a:r>
            <a:r>
              <a:rPr lang="en-US" sz="2400" b="0" i="0" u="none" strike="noStrike" baseline="0" dirty="0">
                <a:solidFill>
                  <a:srgbClr val="000000"/>
                </a:solidFill>
                <a:latin typeface="YuGothic-Regular"/>
              </a:rPr>
              <a:t>trends, such as artificial intelligence, the “Internet of Things” (</a:t>
            </a:r>
            <a:r>
              <a:rPr lang="en-US" sz="2400" b="0" i="0" u="none" strike="noStrike" baseline="0" dirty="0" err="1">
                <a:solidFill>
                  <a:srgbClr val="000000"/>
                </a:solidFill>
                <a:latin typeface="YuGothic-Regular"/>
              </a:rPr>
              <a:t>IoT</a:t>
            </a:r>
            <a:r>
              <a:rPr lang="en-US" sz="2400" b="0" i="0" u="none" strike="noStrike" baseline="0" dirty="0">
                <a:solidFill>
                  <a:srgbClr val="000000"/>
                </a:solidFill>
                <a:latin typeface="YuGothic-Regular"/>
              </a:rPr>
              <a:t>) and</a:t>
            </a:r>
            <a:r>
              <a:rPr lang="tr-TR" sz="2400" b="0" i="0" u="none" strike="noStrike" baseline="0" dirty="0">
                <a:solidFill>
                  <a:srgbClr val="000000"/>
                </a:solidFill>
                <a:latin typeface="YuGothic-Regular"/>
              </a:rPr>
              <a:t> </a:t>
            </a:r>
            <a:r>
              <a:rPr lang="tr-TR" sz="2400" b="0" i="0" u="none" strike="noStrike" baseline="0" dirty="0" err="1">
                <a:solidFill>
                  <a:srgbClr val="000000"/>
                </a:solidFill>
                <a:latin typeface="YuGothic-Regular"/>
              </a:rPr>
              <a:t>the</a:t>
            </a:r>
            <a:r>
              <a:rPr lang="tr-TR" sz="2400" b="0" i="0" u="none" strike="noStrike" baseline="0" dirty="0">
                <a:solidFill>
                  <a:srgbClr val="000000"/>
                </a:solidFill>
                <a:latin typeface="YuGothic-Regular"/>
              </a:rPr>
              <a:t> </a:t>
            </a:r>
            <a:r>
              <a:rPr lang="tr-TR" sz="2400" b="0" i="0" u="none" strike="noStrike" baseline="0" dirty="0" err="1">
                <a:solidFill>
                  <a:srgbClr val="000000"/>
                </a:solidFill>
                <a:latin typeface="YuGothic-Regular"/>
              </a:rPr>
              <a:t>Fourth</a:t>
            </a:r>
            <a:r>
              <a:rPr lang="tr-TR" sz="2400" b="0" i="0" u="none" strike="noStrike" baseline="0" dirty="0">
                <a:solidFill>
                  <a:srgbClr val="000000"/>
                </a:solidFill>
                <a:latin typeface="YuGothic-Regular"/>
              </a:rPr>
              <a:t> </a:t>
            </a:r>
            <a:r>
              <a:rPr lang="tr-TR" sz="2400" b="0" i="0" u="none" strike="noStrike" baseline="0" dirty="0" err="1">
                <a:solidFill>
                  <a:srgbClr val="000000"/>
                </a:solidFill>
                <a:latin typeface="YuGothic-Regular"/>
              </a:rPr>
              <a:t>Industrial</a:t>
            </a:r>
            <a:r>
              <a:rPr lang="tr-TR" sz="2400" b="0" i="0" u="none" strike="noStrike" baseline="0" dirty="0">
                <a:solidFill>
                  <a:srgbClr val="000000"/>
                </a:solidFill>
                <a:latin typeface="YuGothic-Regular"/>
              </a:rPr>
              <a:t> </a:t>
            </a:r>
            <a:r>
              <a:rPr lang="tr-TR" sz="2400" b="0" i="0" u="none" strike="noStrike" baseline="0" dirty="0" err="1">
                <a:solidFill>
                  <a:srgbClr val="000000"/>
                </a:solidFill>
                <a:latin typeface="YuGothic-Regular"/>
              </a:rPr>
              <a:t>Revolution</a:t>
            </a:r>
            <a:r>
              <a:rPr lang="tr-TR" sz="2400" b="0" i="0" u="none" strike="noStrike" baseline="0" dirty="0">
                <a:solidFill>
                  <a:srgbClr val="000000"/>
                </a:solidFill>
                <a:latin typeface="YuGothic-Regular"/>
              </a:rPr>
              <a:t>.</a:t>
            </a:r>
          </a:p>
        </p:txBody>
      </p:sp>
      <p:sp>
        <p:nvSpPr>
          <p:cNvPr id="5" name="Dikdörtgen 4"/>
          <p:cNvSpPr/>
          <p:nvPr/>
        </p:nvSpPr>
        <p:spPr>
          <a:xfrm>
            <a:off x="620318" y="263009"/>
            <a:ext cx="1876860" cy="584775"/>
          </a:xfrm>
          <a:prstGeom prst="rect">
            <a:avLst/>
          </a:prstGeom>
        </p:spPr>
        <p:txBody>
          <a:bodyPr wrap="none">
            <a:spAutoFit/>
          </a:bodyPr>
          <a:lstStyle/>
          <a:p>
            <a:r>
              <a:rPr lang="tr-TR" sz="3200" b="1" i="0" u="none" strike="noStrike" baseline="0" dirty="0" err="1">
                <a:latin typeface="Calibri" panose="020F0502020204030204" pitchFamily="34" charset="0"/>
                <a:cs typeface="Calibri" panose="020F0502020204030204" pitchFamily="34" charset="0"/>
              </a:rPr>
              <a:t>Highlights</a:t>
            </a:r>
            <a:endParaRPr lang="tr-TR" sz="32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233085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200025" y="1054239"/>
            <a:ext cx="11184667" cy="4154983"/>
          </a:xfrm>
          <a:prstGeom prst="rect">
            <a:avLst/>
          </a:prstGeom>
        </p:spPr>
        <p:txBody>
          <a:bodyPr wrap="square">
            <a:spAutoFit/>
          </a:bodyPr>
          <a:lstStyle/>
          <a:p>
            <a:pPr algn="just"/>
            <a:r>
              <a:rPr lang="en-US" sz="2400" b="0" i="0" u="none" strike="noStrike" baseline="0" dirty="0">
                <a:solidFill>
                  <a:srgbClr val="4F82BE"/>
                </a:solidFill>
                <a:latin typeface="SymbolMT"/>
              </a:rPr>
              <a:t>• </a:t>
            </a:r>
            <a:r>
              <a:rPr lang="en-US" sz="2400" b="0" i="0" u="none" strike="noStrike" baseline="0" dirty="0">
                <a:solidFill>
                  <a:srgbClr val="000000"/>
                </a:solidFill>
                <a:latin typeface="YuGothic-Regular"/>
              </a:rPr>
              <a:t>Some of these digitalization trends are truly astounding – 90% of the data</a:t>
            </a:r>
            <a:r>
              <a:rPr lang="tr-TR" sz="2400" b="0" i="0" u="none" strike="noStrike" baseline="0" dirty="0">
                <a:solidFill>
                  <a:srgbClr val="000000"/>
                </a:solidFill>
                <a:latin typeface="YuGothic-Regular"/>
              </a:rPr>
              <a:t> </a:t>
            </a:r>
            <a:r>
              <a:rPr lang="en-US" sz="2400" b="0" i="0" u="none" strike="noStrike" baseline="0" dirty="0">
                <a:solidFill>
                  <a:srgbClr val="000000"/>
                </a:solidFill>
                <a:latin typeface="YuGothic-Regular"/>
              </a:rPr>
              <a:t>in the world today were created in just the past two years, and there are</a:t>
            </a:r>
            <a:r>
              <a:rPr lang="tr-TR" sz="2400" b="0" i="0" u="none" strike="noStrike" baseline="0" dirty="0">
                <a:solidFill>
                  <a:srgbClr val="000000"/>
                </a:solidFill>
                <a:latin typeface="YuGothic-Regular"/>
              </a:rPr>
              <a:t> </a:t>
            </a:r>
            <a:r>
              <a:rPr lang="en-US" sz="2400" b="0" i="0" u="none" strike="noStrike" baseline="0" dirty="0">
                <a:solidFill>
                  <a:srgbClr val="000000"/>
                </a:solidFill>
                <a:latin typeface="YuGothic-Regular"/>
              </a:rPr>
              <a:t>now more mobile phone subscriptions in the world than there are people.</a:t>
            </a:r>
          </a:p>
          <a:p>
            <a:pPr algn="just"/>
            <a:endParaRPr lang="en-US" sz="2400" b="0" i="0" u="none" strike="noStrike" baseline="0" dirty="0">
              <a:solidFill>
                <a:srgbClr val="000000"/>
              </a:solidFill>
              <a:latin typeface="YuGothic-Regular"/>
            </a:endParaRPr>
          </a:p>
          <a:p>
            <a:pPr algn="just"/>
            <a:r>
              <a:rPr lang="en-US" sz="2400" b="0" i="0" u="none" strike="noStrike" baseline="0" dirty="0">
                <a:solidFill>
                  <a:srgbClr val="4F82BE"/>
                </a:solidFill>
                <a:latin typeface="SymbolMT"/>
              </a:rPr>
              <a:t>• </a:t>
            </a:r>
            <a:r>
              <a:rPr lang="en-US" sz="2400" b="0" i="0" u="none" strike="noStrike" baseline="0" dirty="0">
                <a:solidFill>
                  <a:srgbClr val="000000"/>
                </a:solidFill>
                <a:latin typeface="YuGothic-Regular"/>
              </a:rPr>
              <a:t>Digital technologies have been helping to improve energy systems for</a:t>
            </a:r>
            <a:r>
              <a:rPr lang="tr-TR" sz="2400" b="0" i="0" u="none" strike="noStrike" baseline="0" dirty="0">
                <a:solidFill>
                  <a:srgbClr val="000000"/>
                </a:solidFill>
                <a:latin typeface="YuGothic-Regular"/>
              </a:rPr>
              <a:t> </a:t>
            </a:r>
            <a:r>
              <a:rPr lang="en-US" sz="2400" b="0" i="0" u="none" strike="noStrike" baseline="0" dirty="0">
                <a:solidFill>
                  <a:srgbClr val="000000"/>
                </a:solidFill>
                <a:latin typeface="YuGothic-Regular"/>
              </a:rPr>
              <a:t>decades, but the pace of their adoption is accelerating. For example,</a:t>
            </a:r>
            <a:r>
              <a:rPr lang="tr-TR" sz="2400" b="0" i="0" u="none" strike="noStrike" baseline="0" dirty="0">
                <a:solidFill>
                  <a:srgbClr val="000000"/>
                </a:solidFill>
                <a:latin typeface="YuGothic-Regular"/>
              </a:rPr>
              <a:t> </a:t>
            </a:r>
            <a:r>
              <a:rPr lang="en-US" sz="2400" b="0" i="0" u="none" strike="noStrike" baseline="0" dirty="0">
                <a:solidFill>
                  <a:srgbClr val="000000"/>
                </a:solidFill>
                <a:latin typeface="YuGothic-Regular"/>
              </a:rPr>
              <a:t>global investment in digital electricity infrastructure and software has</a:t>
            </a:r>
            <a:r>
              <a:rPr lang="tr-TR" sz="2400" b="0" i="0" u="none" strike="noStrike" baseline="0" dirty="0">
                <a:solidFill>
                  <a:srgbClr val="000000"/>
                </a:solidFill>
                <a:latin typeface="YuGothic-Regular"/>
              </a:rPr>
              <a:t> </a:t>
            </a:r>
            <a:r>
              <a:rPr lang="en-US" sz="2400" b="0" i="0" u="none" strike="noStrike" baseline="0" dirty="0">
                <a:solidFill>
                  <a:srgbClr val="000000"/>
                </a:solidFill>
                <a:latin typeface="YuGothic-Regular"/>
              </a:rPr>
              <a:t>been increasing by 20% annually in recent years.</a:t>
            </a:r>
          </a:p>
          <a:p>
            <a:pPr algn="just"/>
            <a:endParaRPr lang="en-US" sz="2400" b="0" i="0" u="none" strike="noStrike" baseline="0" dirty="0">
              <a:solidFill>
                <a:srgbClr val="000000"/>
              </a:solidFill>
              <a:latin typeface="YuGothic-Regular"/>
            </a:endParaRPr>
          </a:p>
          <a:p>
            <a:pPr algn="just"/>
            <a:r>
              <a:rPr lang="en-US" sz="2400" b="0" i="0" u="none" strike="noStrike" baseline="0" dirty="0">
                <a:solidFill>
                  <a:srgbClr val="4F82BE"/>
                </a:solidFill>
                <a:latin typeface="SymbolMT"/>
              </a:rPr>
              <a:t>• </a:t>
            </a:r>
            <a:r>
              <a:rPr lang="en-US" sz="2400" b="0" i="0" u="none" strike="noStrike" baseline="0" dirty="0">
                <a:solidFill>
                  <a:srgbClr val="000000"/>
                </a:solidFill>
                <a:latin typeface="YuGothic-Regular"/>
              </a:rPr>
              <a:t>These digitalization trends raise the fundamental question of whether we</a:t>
            </a:r>
            <a:r>
              <a:rPr lang="tr-TR" sz="2400" b="0" i="0" u="none" strike="noStrike" baseline="0" dirty="0">
                <a:solidFill>
                  <a:srgbClr val="000000"/>
                </a:solidFill>
                <a:latin typeface="YuGothic-Regular"/>
              </a:rPr>
              <a:t> </a:t>
            </a:r>
            <a:r>
              <a:rPr lang="en-US" sz="2400" b="0" i="0" u="none" strike="noStrike" baseline="0" dirty="0">
                <a:solidFill>
                  <a:srgbClr val="000000"/>
                </a:solidFill>
                <a:latin typeface="YuGothic-Regular"/>
              </a:rPr>
              <a:t>are entering a new era of digitalization in </a:t>
            </a:r>
            <a:r>
              <a:rPr lang="tr-TR" sz="2400" b="0" i="0" u="none" strike="noStrike" baseline="0" dirty="0" err="1">
                <a:solidFill>
                  <a:srgbClr val="000000"/>
                </a:solidFill>
                <a:latin typeface="YuGothic-Regular"/>
              </a:rPr>
              <a:t>renewable</a:t>
            </a:r>
            <a:r>
              <a:rPr lang="tr-TR" sz="2400" b="0" i="0" u="none" strike="noStrike" dirty="0">
                <a:solidFill>
                  <a:srgbClr val="000000"/>
                </a:solidFill>
                <a:latin typeface="YuGothic-Regular"/>
              </a:rPr>
              <a:t> e</a:t>
            </a:r>
            <a:r>
              <a:rPr lang="en-US" sz="2400" b="0" i="0" u="none" strike="noStrike" baseline="0" dirty="0" err="1">
                <a:solidFill>
                  <a:srgbClr val="000000"/>
                </a:solidFill>
                <a:latin typeface="YuGothic-Regular"/>
              </a:rPr>
              <a:t>nergy</a:t>
            </a:r>
            <a:r>
              <a:rPr lang="en-US" sz="2400" b="0" i="0" u="none" strike="noStrike" baseline="0" dirty="0">
                <a:solidFill>
                  <a:srgbClr val="000000"/>
                </a:solidFill>
                <a:latin typeface="YuGothic-Regular"/>
              </a:rPr>
              <a:t>.</a:t>
            </a:r>
            <a:endParaRPr lang="tr-TR" sz="2400" dirty="0"/>
          </a:p>
        </p:txBody>
      </p:sp>
      <p:sp>
        <p:nvSpPr>
          <p:cNvPr id="5" name="Dikdörtgen 4"/>
          <p:cNvSpPr/>
          <p:nvPr/>
        </p:nvSpPr>
        <p:spPr>
          <a:xfrm>
            <a:off x="620318" y="263009"/>
            <a:ext cx="1876860" cy="584775"/>
          </a:xfrm>
          <a:prstGeom prst="rect">
            <a:avLst/>
          </a:prstGeom>
        </p:spPr>
        <p:txBody>
          <a:bodyPr wrap="none">
            <a:spAutoFit/>
          </a:bodyPr>
          <a:lstStyle/>
          <a:p>
            <a:r>
              <a:rPr lang="tr-TR" sz="3200" b="1" i="0" u="none" strike="noStrike" baseline="0" dirty="0" err="1">
                <a:latin typeface="Calibri" panose="020F0502020204030204" pitchFamily="34" charset="0"/>
                <a:cs typeface="Calibri" panose="020F0502020204030204" pitchFamily="34" charset="0"/>
              </a:rPr>
              <a:t>Highlights</a:t>
            </a:r>
            <a:endParaRPr lang="tr-TR" sz="32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086751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5360" y="620689"/>
            <a:ext cx="10972800" cy="4525963"/>
          </a:xfrm>
        </p:spPr>
        <p:txBody>
          <a:bodyPr/>
          <a:lstStyle/>
          <a:p>
            <a:pPr marL="0" indent="0">
              <a:buNone/>
            </a:pPr>
            <a:r>
              <a:rPr lang="en-US" dirty="0"/>
              <a:t>Following platforms are used for digital transformation;</a:t>
            </a:r>
          </a:p>
          <a:p>
            <a:endParaRPr lang="en-US" dirty="0"/>
          </a:p>
          <a:p>
            <a:r>
              <a:rPr lang="en-US" dirty="0"/>
              <a:t>HAN, Home area network</a:t>
            </a:r>
          </a:p>
          <a:p>
            <a:r>
              <a:rPr lang="en-US" dirty="0"/>
              <a:t>LAN, Local area network</a:t>
            </a:r>
          </a:p>
          <a:p>
            <a:r>
              <a:rPr lang="en-US" dirty="0"/>
              <a:t>Internet</a:t>
            </a:r>
          </a:p>
        </p:txBody>
      </p:sp>
    </p:spTree>
    <p:extLst>
      <p:ext uri="{BB962C8B-B14F-4D97-AF65-F5344CB8AC3E}">
        <p14:creationId xmlns:p14="http://schemas.microsoft.com/office/powerpoint/2010/main" val="39024589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591</Words>
  <Application>Microsoft Macintosh PowerPoint</Application>
  <PresentationFormat>Widescreen</PresentationFormat>
  <Paragraphs>59</Paragraphs>
  <Slides>7</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7</vt:i4>
      </vt:variant>
    </vt:vector>
  </HeadingPairs>
  <TitlesOfParts>
    <vt:vector size="17" baseType="lpstr">
      <vt:lpstr>Arial</vt:lpstr>
      <vt:lpstr>Calibri</vt:lpstr>
      <vt:lpstr>Calibri Light</vt:lpstr>
      <vt:lpstr>Garamond</vt:lpstr>
      <vt:lpstr>SymbolMT</vt:lpstr>
      <vt:lpstr>Times New Roman</vt:lpstr>
      <vt:lpstr>Verdana</vt:lpstr>
      <vt:lpstr>Wingdings 2</vt:lpstr>
      <vt:lpstr>YuGothic-Regular</vt:lpstr>
      <vt:lpstr>Office Theme</vt:lpstr>
      <vt:lpstr>PowerPoint Presentation</vt:lpstr>
      <vt:lpstr>Contents</vt:lpstr>
      <vt:lpstr>Digital Transformation</vt:lpstr>
      <vt:lpstr>Digital Transformation</vt:lpstr>
      <vt:lpstr>PowerPoint Presentation</vt:lpstr>
      <vt:lpstr>PowerPoint Presentation</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Microsoft Office User</cp:lastModifiedBy>
  <cp:revision>1</cp:revision>
  <dcterms:created xsi:type="dcterms:W3CDTF">2021-08-23T19:04:06Z</dcterms:created>
  <dcterms:modified xsi:type="dcterms:W3CDTF">2021-08-23T19:05:27Z</dcterms:modified>
</cp:coreProperties>
</file>